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7" r:id="rId3"/>
    <p:sldId id="263" r:id="rId4"/>
    <p:sldId id="265" r:id="rId5"/>
    <p:sldId id="267" r:id="rId6"/>
    <p:sldId id="280" r:id="rId7"/>
    <p:sldId id="277" r:id="rId8"/>
    <p:sldId id="278" r:id="rId9"/>
  </p:sldIdLst>
  <p:sldSz cx="9144000" cy="6858000" type="screen4x3"/>
  <p:notesSz cx="7086600" cy="93726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21407C"/>
    <a:srgbClr val="C1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9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6340A-1920-6545-A015-1D51C381ABB1}" type="datetimeFigureOut">
              <a:rPr kumimoji="1" lang="zh-TW" altLang="en-US" smtClean="0"/>
              <a:pPr/>
              <a:t>2017/5/15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3C247-88DA-8A41-BBD8-E188A126F4A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6704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759A-E0C8-9045-A17C-75D808E58320}" type="datetimeFigureOut">
              <a:rPr kumimoji="1" lang="zh-TW" altLang="en-US" smtClean="0"/>
              <a:pPr/>
              <a:t>2017/5/15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8661" y="4451985"/>
            <a:ext cx="5669280" cy="4217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6F6A3-53FD-5042-AB83-F4FC838355DC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8145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hite bac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white bac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圖片 6" descr="AMP logo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44" y="5972174"/>
            <a:ext cx="609878" cy="509729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752154" y="6370668"/>
            <a:ext cx="19320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900" spc="-10" baseline="0" dirty="0">
                <a:solidFill>
                  <a:srgbClr val="21407C"/>
                </a:solidFill>
                <a:latin typeface="Source Sans Pro Semibold" pitchFamily="34" charset="0"/>
                <a:ea typeface="+mj-ea"/>
              </a:rPr>
              <a:t>|  AMP CREDIT TECHNOLOGIES</a:t>
            </a:r>
            <a:endParaRPr kumimoji="1" lang="zh-TW" altLang="en-US" sz="900" spc="-10" baseline="0" dirty="0">
              <a:solidFill>
                <a:srgbClr val="21407C"/>
              </a:solidFill>
              <a:latin typeface="Source Sans Pro Semibold" pitchFamily="34" charset="0"/>
              <a:ea typeface="+mj-ea"/>
            </a:endParaRPr>
          </a:p>
        </p:txBody>
      </p:sp>
      <p:sp>
        <p:nvSpPr>
          <p:cNvPr id="9" name="投影片編號版面配置區 3"/>
          <p:cNvSpPr txBox="1">
            <a:spLocks/>
          </p:cNvSpPr>
          <p:nvPr userDrawn="1"/>
        </p:nvSpPr>
        <p:spPr>
          <a:xfrm>
            <a:off x="266835" y="6348203"/>
            <a:ext cx="437587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81918-BE6A-E646-BAF0-134F8EDCFDBC}" type="slidenum">
              <a:rPr kumimoji="1" lang="zh-TW" altLang="en-US" sz="900" baseline="0" smtClean="0">
                <a:solidFill>
                  <a:srgbClr val="21407C"/>
                </a:solidFill>
                <a:latin typeface="Source Sans Pro Semibold" pitchFamily="34" charset="0"/>
              </a:rPr>
              <a:pPr/>
              <a:t>‹#›</a:t>
            </a:fld>
            <a:endParaRPr kumimoji="1" lang="zh-TW" altLang="en-US" sz="900" baseline="0" dirty="0">
              <a:solidFill>
                <a:srgbClr val="21407C"/>
              </a:solidFill>
              <a:latin typeface="Source Sans Pro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white bac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圖片 6" descr="AMP logo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44" y="5972174"/>
            <a:ext cx="609878" cy="509729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752153" y="6370668"/>
            <a:ext cx="209920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900" spc="-10" baseline="0" dirty="0">
                <a:solidFill>
                  <a:srgbClr val="21407C"/>
                </a:solidFill>
                <a:latin typeface="Source Sans Pro Semibold" pitchFamily="34" charset="0"/>
                <a:ea typeface="+mj-ea"/>
              </a:rPr>
              <a:t>|  AMP CREDIT TECHNOLOGIES</a:t>
            </a:r>
            <a:endParaRPr kumimoji="1" lang="zh-TW" altLang="en-US" sz="900" spc="-10" baseline="0" dirty="0">
              <a:solidFill>
                <a:srgbClr val="21407C"/>
              </a:solidFill>
              <a:latin typeface="Source Sans Pro Semibold" pitchFamily="34" charset="0"/>
              <a:ea typeface="+mj-ea"/>
            </a:endParaRPr>
          </a:p>
        </p:txBody>
      </p:sp>
      <p:sp>
        <p:nvSpPr>
          <p:cNvPr id="9" name="投影片編號版面配置區 3"/>
          <p:cNvSpPr txBox="1">
            <a:spLocks/>
          </p:cNvSpPr>
          <p:nvPr userDrawn="1"/>
        </p:nvSpPr>
        <p:spPr>
          <a:xfrm>
            <a:off x="266835" y="6348203"/>
            <a:ext cx="437587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81918-BE6A-E646-BAF0-134F8EDCFDBC}" type="slidenum">
              <a:rPr kumimoji="1" lang="zh-TW" altLang="en-US" sz="900" baseline="0" smtClean="0">
                <a:solidFill>
                  <a:srgbClr val="21407C"/>
                </a:solidFill>
                <a:latin typeface="Source Sans Pro Semibold" pitchFamily="34" charset="0"/>
              </a:rPr>
              <a:pPr/>
              <a:t>‹#›</a:t>
            </a:fld>
            <a:endParaRPr kumimoji="1" lang="zh-TW" altLang="en-US" sz="900" baseline="0" dirty="0">
              <a:solidFill>
                <a:srgbClr val="21407C"/>
              </a:solidFill>
              <a:latin typeface="Source Sans Pro Semibold" pitchFamily="34" charset="0"/>
            </a:endParaRPr>
          </a:p>
        </p:txBody>
      </p:sp>
      <p:pic>
        <p:nvPicPr>
          <p:cNvPr id="5" name="圖片 4" descr="Photo 1s.jpg"/>
          <p:cNvPicPr>
            <a:picLocks noChangeAspect="1"/>
          </p:cNvPicPr>
          <p:nvPr userDrawn="1"/>
        </p:nvPicPr>
        <p:blipFill>
          <a:blip r:embed="rId4"/>
          <a:srcRect l="2346" t="66979" r="3831" b="6606"/>
          <a:stretch>
            <a:fillRect/>
          </a:stretch>
        </p:blipFill>
        <p:spPr>
          <a:xfrm>
            <a:off x="0" y="2016"/>
            <a:ext cx="9144000" cy="1623584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79120" y="-993"/>
            <a:ext cx="7943002" cy="884913"/>
          </a:xfrm>
          <a:prstGeom prst="rect">
            <a:avLst/>
          </a:prstGeom>
          <a:solidFill>
            <a:srgbClr val="2140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79120" y="1"/>
            <a:ext cx="7943002" cy="570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1342292"/>
            <a:ext cx="9144000" cy="283308"/>
          </a:xfrm>
          <a:prstGeom prst="rect">
            <a:avLst/>
          </a:prstGeom>
          <a:solidFill>
            <a:srgbClr val="C1CCDC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6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white bac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圖片 6" descr="AMP logo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44" y="5972174"/>
            <a:ext cx="609878" cy="509729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752154" y="6370668"/>
            <a:ext cx="18337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900" spc="-10" baseline="0" dirty="0">
                <a:solidFill>
                  <a:srgbClr val="21407C"/>
                </a:solidFill>
                <a:latin typeface="Source Sans Pro Semibold" pitchFamily="34" charset="0"/>
                <a:ea typeface="+mj-ea"/>
              </a:rPr>
              <a:t>|  AMP CREDIT TECHNOLOGIES</a:t>
            </a:r>
            <a:endParaRPr kumimoji="1" lang="zh-TW" altLang="en-US" sz="900" spc="-10" baseline="0" dirty="0">
              <a:solidFill>
                <a:srgbClr val="21407C"/>
              </a:solidFill>
              <a:latin typeface="Source Sans Pro Semibold" pitchFamily="34" charset="0"/>
              <a:ea typeface="+mj-ea"/>
            </a:endParaRPr>
          </a:p>
        </p:txBody>
      </p:sp>
      <p:sp>
        <p:nvSpPr>
          <p:cNvPr id="9" name="投影片編號版面配置區 3"/>
          <p:cNvSpPr txBox="1">
            <a:spLocks/>
          </p:cNvSpPr>
          <p:nvPr userDrawn="1"/>
        </p:nvSpPr>
        <p:spPr>
          <a:xfrm>
            <a:off x="266835" y="6348203"/>
            <a:ext cx="437587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81918-BE6A-E646-BAF0-134F8EDCFDBC}" type="slidenum">
              <a:rPr kumimoji="1" lang="zh-TW" altLang="en-US" sz="900" baseline="0" smtClean="0">
                <a:solidFill>
                  <a:srgbClr val="21407C"/>
                </a:solidFill>
                <a:latin typeface="Source Sans Pro Semibold" pitchFamily="34" charset="0"/>
              </a:rPr>
              <a:pPr/>
              <a:t>‹#›</a:t>
            </a:fld>
            <a:endParaRPr kumimoji="1" lang="zh-TW" altLang="en-US" sz="900" baseline="0" dirty="0">
              <a:solidFill>
                <a:srgbClr val="21407C"/>
              </a:solidFill>
              <a:latin typeface="Source Sans Pro Semibold" pitchFamily="34" charset="0"/>
            </a:endParaRPr>
          </a:p>
        </p:txBody>
      </p:sp>
      <p:pic>
        <p:nvPicPr>
          <p:cNvPr id="5" name="圖片 4" descr="Photo 3s.jpg"/>
          <p:cNvPicPr>
            <a:picLocks noChangeAspect="1"/>
          </p:cNvPicPr>
          <p:nvPr userDrawn="1"/>
        </p:nvPicPr>
        <p:blipFill>
          <a:blip r:embed="rId4"/>
          <a:srcRect t="29949" b="43382"/>
          <a:stretch>
            <a:fillRect/>
          </a:stretch>
        </p:blipFill>
        <p:spPr>
          <a:xfrm>
            <a:off x="0" y="-993"/>
            <a:ext cx="9144000" cy="1626593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79120" y="-993"/>
            <a:ext cx="7943002" cy="884913"/>
          </a:xfrm>
          <a:prstGeom prst="rect">
            <a:avLst/>
          </a:prstGeom>
          <a:solidFill>
            <a:srgbClr val="2140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79120" y="1"/>
            <a:ext cx="7943002" cy="570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1342292"/>
            <a:ext cx="9144000" cy="283308"/>
          </a:xfrm>
          <a:prstGeom prst="rect">
            <a:avLst/>
          </a:prstGeom>
          <a:solidFill>
            <a:srgbClr val="C1CCDC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673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white bac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圖片 6" descr="AMP logo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44" y="5972174"/>
            <a:ext cx="609878" cy="509729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752154" y="6370667"/>
            <a:ext cx="19123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900" spc="-10" baseline="0" dirty="0">
                <a:solidFill>
                  <a:srgbClr val="21407C"/>
                </a:solidFill>
                <a:latin typeface="Source Sans Pro Semibold" pitchFamily="34" charset="0"/>
                <a:ea typeface="+mj-ea"/>
              </a:rPr>
              <a:t>|  AMP CREDIT TECHNOLOGIES</a:t>
            </a:r>
            <a:endParaRPr kumimoji="1" lang="zh-TW" altLang="en-US" sz="900" spc="-10" baseline="0" dirty="0">
              <a:solidFill>
                <a:srgbClr val="21407C"/>
              </a:solidFill>
              <a:latin typeface="Source Sans Pro Semibold" pitchFamily="34" charset="0"/>
              <a:ea typeface="+mj-ea"/>
            </a:endParaRPr>
          </a:p>
        </p:txBody>
      </p:sp>
      <p:sp>
        <p:nvSpPr>
          <p:cNvPr id="9" name="投影片編號版面配置區 3"/>
          <p:cNvSpPr txBox="1">
            <a:spLocks/>
          </p:cNvSpPr>
          <p:nvPr userDrawn="1"/>
        </p:nvSpPr>
        <p:spPr>
          <a:xfrm>
            <a:off x="266835" y="6348203"/>
            <a:ext cx="437587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81918-BE6A-E646-BAF0-134F8EDCFDBC}" type="slidenum">
              <a:rPr kumimoji="1" lang="zh-TW" altLang="en-US" sz="900" baseline="0" smtClean="0">
                <a:solidFill>
                  <a:srgbClr val="21407C"/>
                </a:solidFill>
                <a:latin typeface="Source Sans Pro Semibold" pitchFamily="34" charset="0"/>
              </a:rPr>
              <a:pPr/>
              <a:t>‹#›</a:t>
            </a:fld>
            <a:endParaRPr kumimoji="1" lang="zh-TW" altLang="en-US" sz="900" baseline="0" dirty="0">
              <a:solidFill>
                <a:srgbClr val="21407C"/>
              </a:solidFill>
              <a:latin typeface="Source Sans Pro Semibold" pitchFamily="34" charset="0"/>
            </a:endParaRPr>
          </a:p>
        </p:txBody>
      </p:sp>
      <p:pic>
        <p:nvPicPr>
          <p:cNvPr id="5" name="圖片 4" descr="Photo 2s.jpg"/>
          <p:cNvPicPr>
            <a:picLocks noChangeAspect="1"/>
          </p:cNvPicPr>
          <p:nvPr userDrawn="1"/>
        </p:nvPicPr>
        <p:blipFill>
          <a:blip r:embed="rId4"/>
          <a:srcRect t="27206" b="45189"/>
          <a:stretch>
            <a:fillRect/>
          </a:stretch>
        </p:blipFill>
        <p:spPr>
          <a:xfrm>
            <a:off x="0" y="1"/>
            <a:ext cx="9144000" cy="162559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79120" y="-993"/>
            <a:ext cx="7943002" cy="884913"/>
          </a:xfrm>
          <a:prstGeom prst="rect">
            <a:avLst/>
          </a:prstGeom>
          <a:solidFill>
            <a:srgbClr val="2140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79120" y="1"/>
            <a:ext cx="7943002" cy="570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1342292"/>
            <a:ext cx="9144000" cy="283308"/>
          </a:xfrm>
          <a:prstGeom prst="rect">
            <a:avLst/>
          </a:prstGeom>
          <a:solidFill>
            <a:srgbClr val="C1CCDC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67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8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55484" r="15172" b="884"/>
          <a:stretch/>
        </p:blipFill>
        <p:spPr>
          <a:xfrm>
            <a:off x="0" y="0"/>
            <a:ext cx="9144000" cy="371230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-993"/>
            <a:ext cx="5204209" cy="1518573"/>
          </a:xfrm>
          <a:prstGeom prst="rect">
            <a:avLst/>
          </a:prstGeom>
          <a:solidFill>
            <a:srgbClr val="2140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 descr="AMP log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82" y="4015251"/>
            <a:ext cx="1512447" cy="126408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17175" y="6112895"/>
            <a:ext cx="449942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300" spc="-1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Hong Kong  |  United Kingdom  |  Singapore </a:t>
            </a:r>
            <a:endParaRPr kumimoji="1" lang="zh-TW" altLang="en-US" sz="1300" spc="-10" dirty="0">
              <a:solidFill>
                <a:srgbClr val="21407C"/>
              </a:solidFill>
              <a:latin typeface="Source Sans Pro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8618" y="4023298"/>
            <a:ext cx="72065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3200" spc="2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Lending Automation For Banks</a:t>
            </a:r>
            <a:endParaRPr kumimoji="1" lang="zh-TW" altLang="en-US" sz="3200" spc="20" dirty="0">
              <a:solidFill>
                <a:srgbClr val="21407C"/>
              </a:solidFill>
              <a:latin typeface="Source Sans Pro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98618" y="4910098"/>
            <a:ext cx="44994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pc="-1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18 May 2017</a:t>
            </a:r>
            <a:endParaRPr kumimoji="1" lang="zh-TW" altLang="en-US" spc="-10" dirty="0">
              <a:solidFill>
                <a:srgbClr val="21407C"/>
              </a:solidFill>
              <a:latin typeface="Source Sans Pro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17175" y="404351"/>
            <a:ext cx="44994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400" spc="20" dirty="0">
                <a:solidFill>
                  <a:schemeClr val="bg1"/>
                </a:solidFill>
                <a:latin typeface="Source Sans Pro Semibold" pitchFamily="34" charset="0"/>
              </a:rPr>
              <a:t>AMP Credit Technologies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217175" y="818012"/>
            <a:ext cx="449942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200" spc="2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Giving Credit Its Due.</a:t>
            </a:r>
            <a:endParaRPr kumimoji="1" lang="zh-TW" altLang="en-US" sz="2200" spc="2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"/>
            <a:ext cx="5204209" cy="570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0" y="3429000"/>
            <a:ext cx="5204209" cy="283308"/>
          </a:xfrm>
          <a:prstGeom prst="rect">
            <a:avLst/>
          </a:prstGeom>
          <a:solidFill>
            <a:srgbClr val="C1CCDC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9491306" y="112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9648709" y="27578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5737"/>
            <a:ext cx="91344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813114" y="260220"/>
            <a:ext cx="770900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5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A </a:t>
            </a:r>
            <a:r>
              <a:rPr kumimoji="1" lang="en-US" altLang="zh-TW" sz="24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leader</a:t>
            </a:r>
            <a:r>
              <a:rPr kumimoji="1" lang="en-US" altLang="zh-TW" sz="25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 in innovative small business lending solutions</a:t>
            </a:r>
            <a:endParaRPr kumimoji="1" lang="zh-TW" altLang="en-US" sz="2500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13114" y="2001520"/>
            <a:ext cx="44994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000" spc="2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AMP Credit Technologies</a:t>
            </a:r>
            <a:endParaRPr kumimoji="1" lang="zh-TW" altLang="en-US" sz="2000" spc="20" dirty="0">
              <a:solidFill>
                <a:srgbClr val="21407C"/>
              </a:solidFill>
              <a:latin typeface="Source Sans Pro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13114" y="2621280"/>
            <a:ext cx="5049206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Founded in 2009, AMP Credit Technologies is a financial technology company focused on highly automated lending solutions for banks and other financial institutions offering all forms of credit to small businesses. </a:t>
            </a:r>
          </a:p>
          <a:p>
            <a:endParaRPr kumimoji="1" lang="en-US" altLang="zh-TW" sz="15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  <a:p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Operating across Asia-Pacific and the EMEA region, the </a:t>
            </a:r>
            <a:b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</a:br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firm has received numerous awards – including Retail Banker International’s “Asia Trailblazer” and European </a:t>
            </a:r>
            <a:r>
              <a:rPr kumimoji="1" lang="en-US" altLang="zh-TW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FinTech’s</a:t>
            </a:r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 “Top 100”.</a:t>
            </a:r>
          </a:p>
          <a:p>
            <a:endParaRPr kumimoji="1" lang="en-US" altLang="zh-TW" sz="15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  <a:p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AMP is a founding member and sits on the Advisory Board of the G20’s SME Finance Forum, operated by the International Finance Corporation (IFC).</a:t>
            </a:r>
            <a:endParaRPr kumimoji="1" lang="zh-TW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4568753" y="3944620"/>
            <a:ext cx="2692400" cy="45720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967585" y="2652196"/>
            <a:ext cx="2804275" cy="2692402"/>
          </a:xfrm>
          <a:prstGeom prst="rect">
            <a:avLst/>
          </a:prstGeom>
          <a:solidFill>
            <a:srgbClr val="C1CCDC"/>
          </a:solidFill>
        </p:spPr>
        <p:txBody>
          <a:bodyPr wrap="square" lIns="216000" rIns="14400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* Increase profit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* Improve efficiency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* Expand products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* Reduce risk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* Lower costs</a:t>
            </a:r>
          </a:p>
        </p:txBody>
      </p:sp>
      <p:pic>
        <p:nvPicPr>
          <p:cNvPr id="7" name="圖片 29" descr="trailblazer.png"/>
          <p:cNvPicPr>
            <a:picLocks noChangeAspect="1"/>
          </p:cNvPicPr>
          <p:nvPr/>
        </p:nvPicPr>
        <p:blipFill>
          <a:blip r:embed="rId2"/>
          <a:srcRect l="18242" t="25040" b="24187"/>
          <a:stretch>
            <a:fillRect/>
          </a:stretch>
        </p:blipFill>
        <p:spPr>
          <a:xfrm>
            <a:off x="4961206" y="5777320"/>
            <a:ext cx="1260000" cy="444590"/>
          </a:xfrm>
          <a:prstGeom prst="rect">
            <a:avLst/>
          </a:prstGeom>
        </p:spPr>
      </p:pic>
      <p:pic>
        <p:nvPicPr>
          <p:cNvPr id="8" name="圖片 28" descr="inno-tri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13" y="5758174"/>
            <a:ext cx="1548000" cy="351820"/>
          </a:xfrm>
          <a:prstGeom prst="rect">
            <a:avLst/>
          </a:prstGeom>
        </p:spPr>
      </p:pic>
      <p:pic>
        <p:nvPicPr>
          <p:cNvPr id="9" name="圖片 25" descr="sme-finance-for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14" y="5777320"/>
            <a:ext cx="1368000" cy="332674"/>
          </a:xfrm>
          <a:prstGeom prst="rect">
            <a:avLst/>
          </a:prstGeom>
        </p:spPr>
      </p:pic>
      <p:pic>
        <p:nvPicPr>
          <p:cNvPr id="10" name="圖片 27" descr="Euro Fintech Award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899" y="5709786"/>
            <a:ext cx="1080000" cy="5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13114" y="261120"/>
            <a:ext cx="73352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5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The problem</a:t>
            </a:r>
            <a:endParaRPr kumimoji="1" lang="zh-TW" altLang="en-US" sz="25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8" name="圖片 7" descr="graph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49" y="2676607"/>
            <a:ext cx="5105401" cy="69208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13114" y="1930354"/>
            <a:ext cx="751173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Banks recognize small business lending as one of the few available areas for revenue growth, but face a number of seemingly conflicting goals in tapping it:</a:t>
            </a:r>
            <a:endParaRPr kumimoji="1" lang="zh-TW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3114" y="3454414"/>
            <a:ext cx="7709008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3114" y="3934000"/>
            <a:ext cx="7709008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813114" y="4392969"/>
            <a:ext cx="7709008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813114" y="4851938"/>
            <a:ext cx="7709008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813114" y="5320432"/>
            <a:ext cx="7709008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946299" y="3584440"/>
            <a:ext cx="342662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zh-TW" sz="1500" b="1" dirty="0">
                <a:solidFill>
                  <a:srgbClr val="21407C"/>
                </a:solidFill>
                <a:latin typeface="Source Sans Pro" pitchFamily="34" charset="0"/>
              </a:rPr>
              <a:t>Increase lending to small businesses</a:t>
            </a:r>
            <a:endParaRPr kumimoji="1" lang="zh-TW" altLang="en-US" sz="1500" b="1" dirty="0">
              <a:solidFill>
                <a:srgbClr val="21407C"/>
              </a:solidFill>
              <a:latin typeface="Source Sans Pro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562100" y="4043868"/>
            <a:ext cx="281082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zh-TW" sz="1500" b="1" dirty="0">
                <a:solidFill>
                  <a:srgbClr val="21407C"/>
                </a:solidFill>
                <a:latin typeface="Source Sans Pro" pitchFamily="34" charset="0"/>
              </a:rPr>
              <a:t>Increase revenues</a:t>
            </a:r>
            <a:endParaRPr kumimoji="1" lang="zh-TW" altLang="en-US" sz="1500" b="1" dirty="0">
              <a:solidFill>
                <a:srgbClr val="21407C"/>
              </a:solidFill>
              <a:latin typeface="Source Sans Pro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62100" y="4502837"/>
            <a:ext cx="281082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zh-TW" sz="1500" b="1" dirty="0">
                <a:solidFill>
                  <a:srgbClr val="21407C"/>
                </a:solidFill>
                <a:latin typeface="Source Sans Pro" pitchFamily="34" charset="0"/>
              </a:rPr>
              <a:t>Do not lose money</a:t>
            </a:r>
            <a:endParaRPr kumimoji="1" lang="zh-TW" altLang="en-US" sz="1500" b="1" dirty="0">
              <a:solidFill>
                <a:srgbClr val="21407C"/>
              </a:solidFill>
              <a:latin typeface="Source Sans Pro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152525" y="4973547"/>
            <a:ext cx="322040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zh-TW" sz="1500" b="1" dirty="0">
                <a:solidFill>
                  <a:srgbClr val="21407C"/>
                </a:solidFill>
                <a:latin typeface="Source Sans Pro" pitchFamily="34" charset="0"/>
              </a:rPr>
              <a:t>Offer modern technology services</a:t>
            </a:r>
            <a:endParaRPr kumimoji="1" lang="zh-TW" altLang="en-US" sz="1500" b="1" dirty="0">
              <a:solidFill>
                <a:srgbClr val="21407C"/>
              </a:solidFill>
              <a:latin typeface="Source Sans Pro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956494" y="3584440"/>
            <a:ext cx="281082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But</a:t>
            </a:r>
            <a:r>
              <a:rPr kumimoji="1" lang="en-US" altLang="zh-TW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 don’t charge too much</a:t>
            </a:r>
            <a:endParaRPr kumimoji="1" lang="zh-TW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956494" y="4053393"/>
            <a:ext cx="281082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But</a:t>
            </a:r>
            <a:r>
              <a:rPr kumimoji="1" lang="en-US" altLang="zh-TW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 don’t increase costs</a:t>
            </a:r>
            <a:endParaRPr kumimoji="1" lang="zh-TW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56494" y="4502837"/>
            <a:ext cx="281082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Or</a:t>
            </a:r>
            <a:r>
              <a:rPr kumimoji="1" lang="en-US" altLang="zh-TW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 increase regulatory risk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956494" y="4973555"/>
            <a:ext cx="322040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But </a:t>
            </a:r>
            <a:r>
              <a:rPr kumimoji="1" lang="en-US" altLang="zh-TW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locked into legacy IT</a:t>
            </a:r>
            <a:endParaRPr kumimoji="1" lang="zh-TW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13114" y="5445190"/>
            <a:ext cx="724155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Banks are seeking to improve the efficiency of loan origination operations, whilst approving loans quicker, based upon robust credit analysis of new and existing data sources.</a:t>
            </a:r>
            <a:endParaRPr kumimoji="1" lang="zh-TW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13113" y="260220"/>
            <a:ext cx="797759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5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AMP’s solution - CAIROS</a:t>
            </a:r>
            <a:r>
              <a:rPr kumimoji="1" lang="en-US" altLang="zh-TW" sz="1100" baseline="1000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TM</a:t>
            </a:r>
            <a:endParaRPr kumimoji="1" lang="zh-TW" altLang="en-US" sz="2500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13114" y="2001520"/>
            <a:ext cx="83308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0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Empowering banks and other institutions for small business lending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13113" y="2480400"/>
            <a:ext cx="760352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CAIROS</a:t>
            </a:r>
            <a:r>
              <a:rPr kumimoji="1" lang="en-US" altLang="zh-TW" sz="1000" baseline="60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TM</a:t>
            </a:r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, AMP’s scalable technology platform implemented on a discrete “white-label” basis, enables lenders to improve the profitability, increase operating efficiencies, and expand the scope of their small business lending strategies.</a:t>
            </a:r>
          </a:p>
        </p:txBody>
      </p:sp>
      <p:sp>
        <p:nvSpPr>
          <p:cNvPr id="5" name="矩形 4"/>
          <p:cNvSpPr/>
          <p:nvPr/>
        </p:nvSpPr>
        <p:spPr>
          <a:xfrm>
            <a:off x="819687" y="3420299"/>
            <a:ext cx="7461868" cy="1976507"/>
          </a:xfrm>
          <a:prstGeom prst="rect">
            <a:avLst/>
          </a:prstGeom>
          <a:solidFill>
            <a:srgbClr val="C1C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 descr="cairos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773" y="3858921"/>
            <a:ext cx="4145973" cy="1136605"/>
          </a:xfrm>
          <a:prstGeom prst="rect">
            <a:avLst/>
          </a:prstGeom>
        </p:spPr>
      </p:pic>
      <p:pic>
        <p:nvPicPr>
          <p:cNvPr id="8" name="圖片 7" descr="Fotolia_64353396_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51" y="3415449"/>
            <a:ext cx="3039530" cy="20254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13114" y="2001520"/>
            <a:ext cx="83308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0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A straight-through solution for small business credit applications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13113" y="2479040"/>
            <a:ext cx="760352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CAIROS</a:t>
            </a:r>
            <a:r>
              <a:rPr kumimoji="1" lang="en-US" altLang="zh-TW" sz="1000" baseline="60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TM</a:t>
            </a:r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 automates the entire credit application workflow, capturing data from the most efficient source, and presenting assessments in any format required by the lender.</a:t>
            </a:r>
          </a:p>
        </p:txBody>
      </p:sp>
      <p:sp>
        <p:nvSpPr>
          <p:cNvPr id="7" name="矩形 6"/>
          <p:cNvSpPr/>
          <p:nvPr/>
        </p:nvSpPr>
        <p:spPr>
          <a:xfrm rot="5400000">
            <a:off x="-110187" y="4118040"/>
            <a:ext cx="1872000" cy="457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48673" y="4049450"/>
            <a:ext cx="1122367" cy="1027450"/>
          </a:xfrm>
          <a:prstGeom prst="rect">
            <a:avLst/>
          </a:prstGeom>
          <a:solidFill>
            <a:srgbClr val="C1CCDC"/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endParaRPr lang="en-US" altLang="zh-TW" sz="1250" spc="-10" dirty="0">
              <a:solidFill>
                <a:srgbClr val="21407C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8673" y="3204899"/>
            <a:ext cx="1122367" cy="844551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Omni-channel customer </a:t>
            </a:r>
            <a:r>
              <a:rPr lang="en-US" altLang="zh-TW" sz="1250" dirty="0" err="1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onboarding</a:t>
            </a:r>
            <a:endParaRPr lang="en-US" altLang="zh-TW" sz="1250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1200140" y="4118040"/>
            <a:ext cx="1872000" cy="457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159000" y="4049450"/>
            <a:ext cx="1122367" cy="1027450"/>
          </a:xfrm>
          <a:prstGeom prst="rect">
            <a:avLst/>
          </a:prstGeom>
          <a:solidFill>
            <a:srgbClr val="C1CCDC"/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endParaRPr lang="en-US" altLang="zh-TW" sz="1250" spc="-10" dirty="0">
              <a:solidFill>
                <a:srgbClr val="21407C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159000" y="3204899"/>
            <a:ext cx="1122367" cy="844551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Information capture from any source</a:t>
            </a:r>
          </a:p>
        </p:txBody>
      </p:sp>
      <p:sp>
        <p:nvSpPr>
          <p:cNvPr id="18" name="矩形 17"/>
          <p:cNvSpPr/>
          <p:nvPr/>
        </p:nvSpPr>
        <p:spPr>
          <a:xfrm rot="5400000">
            <a:off x="2511093" y="4118040"/>
            <a:ext cx="1872000" cy="457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kumimoji="1"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469953" y="4049450"/>
            <a:ext cx="1122367" cy="1027450"/>
          </a:xfrm>
          <a:prstGeom prst="rect">
            <a:avLst/>
          </a:prstGeom>
          <a:solidFill>
            <a:srgbClr val="C1CCDC"/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endParaRPr lang="en-US" altLang="zh-TW" sz="1250" spc="-10" dirty="0">
              <a:solidFill>
                <a:srgbClr val="21407C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469953" y="3204899"/>
            <a:ext cx="1122367" cy="844551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SME credit assessment</a:t>
            </a:r>
          </a:p>
        </p:txBody>
      </p:sp>
      <p:sp>
        <p:nvSpPr>
          <p:cNvPr id="22" name="矩形 21"/>
          <p:cNvSpPr/>
          <p:nvPr/>
        </p:nvSpPr>
        <p:spPr>
          <a:xfrm rot="5400000">
            <a:off x="3821420" y="4118040"/>
            <a:ext cx="1872000" cy="457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4780280" y="4049450"/>
            <a:ext cx="1122367" cy="1027450"/>
          </a:xfrm>
          <a:prstGeom prst="rect">
            <a:avLst/>
          </a:prstGeom>
          <a:solidFill>
            <a:srgbClr val="C1CCDC"/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endParaRPr lang="en-US" altLang="zh-TW" sz="1250" spc="-10" dirty="0">
              <a:solidFill>
                <a:srgbClr val="21407C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780280" y="3204899"/>
            <a:ext cx="1156927" cy="844551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Loan </a:t>
            </a:r>
            <a:r>
              <a:rPr lang="en-US" altLang="zh-TW" sz="1250" spc="-4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documentation</a:t>
            </a:r>
          </a:p>
        </p:txBody>
      </p:sp>
      <p:sp>
        <p:nvSpPr>
          <p:cNvPr id="26" name="矩形 25"/>
          <p:cNvSpPr/>
          <p:nvPr/>
        </p:nvSpPr>
        <p:spPr>
          <a:xfrm rot="5400000">
            <a:off x="5132373" y="4118040"/>
            <a:ext cx="1872000" cy="457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kumimoji="1"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091233" y="4049450"/>
            <a:ext cx="1122367" cy="1027450"/>
          </a:xfrm>
          <a:prstGeom prst="rect">
            <a:avLst/>
          </a:prstGeom>
          <a:solidFill>
            <a:srgbClr val="C1CCDC"/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endParaRPr lang="en-US" altLang="zh-TW" sz="1250" spc="-10" dirty="0">
              <a:solidFill>
                <a:srgbClr val="21407C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091233" y="3204899"/>
            <a:ext cx="1122367" cy="844551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Portfolio servicing</a:t>
            </a:r>
          </a:p>
        </p:txBody>
      </p:sp>
      <p:sp>
        <p:nvSpPr>
          <p:cNvPr id="30" name="矩形 29"/>
          <p:cNvSpPr/>
          <p:nvPr/>
        </p:nvSpPr>
        <p:spPr>
          <a:xfrm rot="5400000">
            <a:off x="6442700" y="4118040"/>
            <a:ext cx="1872000" cy="457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kumimoji="1"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7401560" y="4049450"/>
            <a:ext cx="1122367" cy="1027450"/>
          </a:xfrm>
          <a:prstGeom prst="rect">
            <a:avLst/>
          </a:prstGeom>
          <a:solidFill>
            <a:srgbClr val="C1CCDC"/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endParaRPr lang="en-US" altLang="zh-TW" sz="1250" spc="-10" dirty="0">
              <a:solidFill>
                <a:srgbClr val="21407C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401560" y="3204899"/>
            <a:ext cx="1122367" cy="844551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Risk management tools</a:t>
            </a:r>
          </a:p>
        </p:txBody>
      </p:sp>
      <p:pic>
        <p:nvPicPr>
          <p:cNvPr id="33" name="圖片 32" descr="Fotolia_110850489_XL_re2c_.png"/>
          <p:cNvPicPr>
            <a:picLocks noChangeAspect="1"/>
          </p:cNvPicPr>
          <p:nvPr/>
        </p:nvPicPr>
        <p:blipFill>
          <a:blip r:embed="rId2"/>
          <a:srcRect l="3055" r="506" b="18145"/>
          <a:stretch>
            <a:fillRect/>
          </a:stretch>
        </p:blipFill>
        <p:spPr>
          <a:xfrm>
            <a:off x="855988" y="4012929"/>
            <a:ext cx="1122367" cy="1165859"/>
          </a:xfrm>
          <a:prstGeom prst="rect">
            <a:avLst/>
          </a:prstGeom>
        </p:spPr>
      </p:pic>
      <p:pic>
        <p:nvPicPr>
          <p:cNvPr id="34" name="圖片 33" descr="Risk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90" y="4125651"/>
            <a:ext cx="868367" cy="869533"/>
          </a:xfrm>
          <a:prstGeom prst="rect">
            <a:avLst/>
          </a:prstGeom>
        </p:spPr>
      </p:pic>
      <p:grpSp>
        <p:nvGrpSpPr>
          <p:cNvPr id="44" name="群組 43"/>
          <p:cNvGrpSpPr>
            <a:grpSpLocks noChangeAspect="1"/>
          </p:cNvGrpSpPr>
          <p:nvPr/>
        </p:nvGrpSpPr>
        <p:grpSpPr>
          <a:xfrm>
            <a:off x="6240822" y="3847947"/>
            <a:ext cx="798849" cy="1171957"/>
            <a:chOff x="6234816" y="4516757"/>
            <a:chExt cx="832134" cy="1220789"/>
          </a:xfrm>
        </p:grpSpPr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057455" y="4729317"/>
              <a:ext cx="1186179" cy="799476"/>
            </a:xfrm>
            <a:prstGeom prst="rect">
              <a:avLst/>
            </a:prstGeom>
          </p:spPr>
        </p:pic>
        <p:pic>
          <p:nvPicPr>
            <p:cNvPr id="37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03"/>
            <a:stretch/>
          </p:blipFill>
          <p:spPr>
            <a:xfrm>
              <a:off x="6304034" y="4648034"/>
              <a:ext cx="702546" cy="927271"/>
            </a:xfrm>
            <a:prstGeom prst="rect">
              <a:avLst/>
            </a:prstGeom>
          </p:spPr>
        </p:pic>
        <p:sp>
          <p:nvSpPr>
            <p:cNvPr id="39" name="弧形 38"/>
            <p:cNvSpPr/>
            <p:nvPr/>
          </p:nvSpPr>
          <p:spPr>
            <a:xfrm>
              <a:off x="6904709" y="4519138"/>
              <a:ext cx="162241" cy="162241"/>
            </a:xfrm>
            <a:prstGeom prst="arc">
              <a:avLst/>
            </a:prstGeom>
            <a:ln>
              <a:solidFill>
                <a:srgbClr val="2140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弧形 39"/>
            <p:cNvSpPr/>
            <p:nvPr/>
          </p:nvSpPr>
          <p:spPr>
            <a:xfrm rot="5400000">
              <a:off x="6899947" y="5575305"/>
              <a:ext cx="162241" cy="162241"/>
            </a:xfrm>
            <a:prstGeom prst="arc">
              <a:avLst/>
            </a:prstGeom>
            <a:ln>
              <a:solidFill>
                <a:srgbClr val="C1CCD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弧形 40"/>
            <p:cNvSpPr/>
            <p:nvPr/>
          </p:nvSpPr>
          <p:spPr>
            <a:xfrm rot="16200000">
              <a:off x="6234816" y="4516757"/>
              <a:ext cx="162241" cy="162241"/>
            </a:xfrm>
            <a:prstGeom prst="arc">
              <a:avLst/>
            </a:prstGeom>
            <a:ln>
              <a:solidFill>
                <a:srgbClr val="2140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弧形 41"/>
            <p:cNvSpPr/>
            <p:nvPr/>
          </p:nvSpPr>
          <p:spPr>
            <a:xfrm rot="10800000">
              <a:off x="6237198" y="5572924"/>
              <a:ext cx="162241" cy="162241"/>
            </a:xfrm>
            <a:prstGeom prst="arc">
              <a:avLst/>
            </a:prstGeom>
            <a:ln>
              <a:solidFill>
                <a:srgbClr val="C1CCD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5" name="圖片 44" descr="wav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498" y="4251718"/>
            <a:ext cx="981700" cy="643738"/>
          </a:xfrm>
          <a:prstGeom prst="rect">
            <a:avLst/>
          </a:prstGeom>
        </p:spPr>
      </p:pic>
      <p:sp>
        <p:nvSpPr>
          <p:cNvPr id="54" name="等腰三角形 53"/>
          <p:cNvSpPr/>
          <p:nvPr/>
        </p:nvSpPr>
        <p:spPr>
          <a:xfrm rot="5400000">
            <a:off x="2259939" y="4761219"/>
            <a:ext cx="314556" cy="77826"/>
          </a:xfrm>
          <a:prstGeom prst="triangle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6" name="圖片 55" descr="stateme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9430" y="3918630"/>
            <a:ext cx="449581" cy="588265"/>
          </a:xfrm>
          <a:prstGeom prst="rect">
            <a:avLst/>
          </a:prstGeom>
        </p:spPr>
      </p:pic>
      <p:pic>
        <p:nvPicPr>
          <p:cNvPr id="53" name="圖片 52" descr="abby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035" y="4320158"/>
            <a:ext cx="628650" cy="680618"/>
          </a:xfrm>
          <a:prstGeom prst="rect">
            <a:avLst/>
          </a:prstGeom>
        </p:spPr>
      </p:pic>
      <p:grpSp>
        <p:nvGrpSpPr>
          <p:cNvPr id="57" name="群組 56"/>
          <p:cNvGrpSpPr/>
          <p:nvPr/>
        </p:nvGrpSpPr>
        <p:grpSpPr>
          <a:xfrm>
            <a:off x="4863236" y="4144701"/>
            <a:ext cx="933269" cy="794402"/>
            <a:chOff x="4863236" y="4747521"/>
            <a:chExt cx="933269" cy="794402"/>
          </a:xfrm>
        </p:grpSpPr>
        <p:pic>
          <p:nvPicPr>
            <p:cNvPr id="55" name="圖片 54" descr="blank loan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3236" y="4747521"/>
              <a:ext cx="933269" cy="794402"/>
            </a:xfrm>
            <a:prstGeom prst="rect">
              <a:avLst/>
            </a:prstGeom>
          </p:spPr>
        </p:pic>
        <p:sp>
          <p:nvSpPr>
            <p:cNvPr id="50" name="文字方塊 49"/>
            <p:cNvSpPr txBox="1"/>
            <p:nvPr/>
          </p:nvSpPr>
          <p:spPr>
            <a:xfrm>
              <a:off x="4927898" y="5327566"/>
              <a:ext cx="580448" cy="126746"/>
            </a:xfrm>
            <a:prstGeom prst="rect">
              <a:avLst/>
            </a:prstGeom>
            <a:solidFill>
              <a:srgbClr val="FFE100"/>
            </a:solidFill>
          </p:spPr>
          <p:txBody>
            <a:bodyPr wrap="square" lIns="0" tIns="0" rIns="0" bIns="3600" rtlCol="0" anchor="ctr" anchorCtr="0">
              <a:spAutoFit/>
            </a:bodyPr>
            <a:lstStyle/>
            <a:p>
              <a:pPr algn="ctr"/>
              <a:r>
                <a:rPr lang="en-US" altLang="zh-TW" sz="800" dirty="0">
                  <a:solidFill>
                    <a:srgbClr val="21407C"/>
                  </a:solidFill>
                  <a:latin typeface="Source Sans Pro Black" pitchFamily="34" charset="0"/>
                </a:rPr>
                <a:t>E signature</a:t>
              </a:r>
              <a:endParaRPr lang="zh-TW" altLang="en-US" sz="800" dirty="0">
                <a:solidFill>
                  <a:srgbClr val="21407C"/>
                </a:solidFill>
                <a:latin typeface="Source Sans Pro Black" pitchFamily="34" charset="0"/>
              </a:endParaRPr>
            </a:p>
          </p:txBody>
        </p:sp>
      </p:grpSp>
      <p:sp>
        <p:nvSpPr>
          <p:cNvPr id="46" name="等腰三角形 45"/>
          <p:cNvSpPr/>
          <p:nvPr/>
        </p:nvSpPr>
        <p:spPr>
          <a:xfrm rot="5400000">
            <a:off x="1890470" y="4096695"/>
            <a:ext cx="314556" cy="77826"/>
          </a:xfrm>
          <a:prstGeom prst="triangle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197562" y="4096695"/>
            <a:ext cx="314556" cy="77826"/>
          </a:xfrm>
          <a:prstGeom prst="triangle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等腰三角形 47"/>
          <p:cNvSpPr/>
          <p:nvPr/>
        </p:nvSpPr>
        <p:spPr>
          <a:xfrm rot="5400000">
            <a:off x="4504435" y="4097300"/>
            <a:ext cx="314556" cy="77826"/>
          </a:xfrm>
          <a:prstGeom prst="triangle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等腰三角形 48"/>
          <p:cNvSpPr/>
          <p:nvPr/>
        </p:nvSpPr>
        <p:spPr>
          <a:xfrm rot="5400000">
            <a:off x="5818842" y="4097300"/>
            <a:ext cx="314556" cy="77826"/>
          </a:xfrm>
          <a:prstGeom prst="triangle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等腰三角形 50"/>
          <p:cNvSpPr/>
          <p:nvPr/>
        </p:nvSpPr>
        <p:spPr>
          <a:xfrm rot="5400000">
            <a:off x="7129169" y="4097300"/>
            <a:ext cx="314556" cy="77826"/>
          </a:xfrm>
          <a:prstGeom prst="triangle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813113" y="5283140"/>
            <a:ext cx="771081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Providing loan assessments in the “scorecard” format desired by banks ensures interoperability with existing procedures and expedites user adoption.</a:t>
            </a:r>
            <a:endParaRPr kumimoji="1" lang="zh-TW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58" name="文字方塊 1"/>
          <p:cNvSpPr txBox="1"/>
          <p:nvPr/>
        </p:nvSpPr>
        <p:spPr>
          <a:xfrm>
            <a:off x="813113" y="260220"/>
            <a:ext cx="797759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5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Features and functionality</a:t>
            </a:r>
            <a:endParaRPr kumimoji="1" lang="zh-TW" altLang="en-US" sz="2500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1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B6C3B-4C02-7243-9039-2E2D6B46CE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0" name="文字方塊 29"/>
          <p:cNvSpPr txBox="1"/>
          <p:nvPr/>
        </p:nvSpPr>
        <p:spPr>
          <a:xfrm>
            <a:off x="908235" y="2557634"/>
            <a:ext cx="2180203" cy="119275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99692" tIns="0" rIns="0" bIns="0" rtlCol="0" anchor="ctr" anchorCtr="0">
            <a:noAutofit/>
          </a:bodyPr>
          <a:lstStyle/>
          <a:p>
            <a:pPr>
              <a:lnSpc>
                <a:spcPts val="1292"/>
              </a:lnSpc>
            </a:pPr>
            <a:endParaRPr lang="en-US" altLang="zh-TW" sz="1662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61" name="文字方塊 31"/>
          <p:cNvSpPr txBox="1"/>
          <p:nvPr/>
        </p:nvSpPr>
        <p:spPr>
          <a:xfrm>
            <a:off x="908235" y="2186360"/>
            <a:ext cx="2180203" cy="1533630"/>
          </a:xfrm>
          <a:prstGeom prst="rect">
            <a:avLst/>
          </a:prstGeom>
          <a:solidFill>
            <a:srgbClr val="C1CCDC"/>
          </a:solidFill>
        </p:spPr>
        <p:txBody>
          <a:bodyPr wrap="square" lIns="99692" tIns="39877" rIns="99692" bIns="0" rtlCol="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185"/>
              </a:spcAft>
            </a:pPr>
            <a:r>
              <a:rPr lang="en-US" altLang="zh-TW" sz="1662" b="1" spc="-18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Speeding Loan Decisions and Reducing Costs through Automation</a:t>
            </a:r>
          </a:p>
        </p:txBody>
      </p:sp>
      <p:sp>
        <p:nvSpPr>
          <p:cNvPr id="62" name="文字方塊 29"/>
          <p:cNvSpPr txBox="1"/>
          <p:nvPr/>
        </p:nvSpPr>
        <p:spPr>
          <a:xfrm>
            <a:off x="3391689" y="2557635"/>
            <a:ext cx="2180203" cy="119275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99692" tIns="0" rIns="0" bIns="0" rtlCol="0" anchor="ctr" anchorCtr="0">
            <a:noAutofit/>
          </a:bodyPr>
          <a:lstStyle/>
          <a:p>
            <a:pPr>
              <a:lnSpc>
                <a:spcPts val="1292"/>
              </a:lnSpc>
            </a:pPr>
            <a:endParaRPr lang="en-US" altLang="zh-TW" sz="1662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63" name="文字方塊 31"/>
          <p:cNvSpPr txBox="1"/>
          <p:nvPr/>
        </p:nvSpPr>
        <p:spPr>
          <a:xfrm>
            <a:off x="3391689" y="2186361"/>
            <a:ext cx="2180203" cy="1533630"/>
          </a:xfrm>
          <a:prstGeom prst="rect">
            <a:avLst/>
          </a:prstGeom>
          <a:solidFill>
            <a:srgbClr val="C1CCDC"/>
          </a:solidFill>
        </p:spPr>
        <p:txBody>
          <a:bodyPr wrap="square" lIns="99692" tIns="39877" rIns="99692" bIns="0" rtlCol="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185"/>
              </a:spcAft>
            </a:pPr>
            <a:r>
              <a:rPr lang="en-US" altLang="zh-TW" sz="1662" b="1" spc="-18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Enabling the Online Customer Journey for Legacy Banks</a:t>
            </a:r>
          </a:p>
        </p:txBody>
      </p:sp>
      <p:sp>
        <p:nvSpPr>
          <p:cNvPr id="64" name="文字方塊 29"/>
          <p:cNvSpPr txBox="1"/>
          <p:nvPr/>
        </p:nvSpPr>
        <p:spPr>
          <a:xfrm>
            <a:off x="5823745" y="2557635"/>
            <a:ext cx="2180203" cy="119275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99692" tIns="0" rIns="0" bIns="0" rtlCol="0" anchor="ctr" anchorCtr="0">
            <a:noAutofit/>
          </a:bodyPr>
          <a:lstStyle/>
          <a:p>
            <a:pPr>
              <a:lnSpc>
                <a:spcPts val="1292"/>
              </a:lnSpc>
            </a:pPr>
            <a:endParaRPr lang="en-US" altLang="zh-TW" sz="1662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65" name="文字方塊 31"/>
          <p:cNvSpPr txBox="1"/>
          <p:nvPr/>
        </p:nvSpPr>
        <p:spPr>
          <a:xfrm>
            <a:off x="5823745" y="2186362"/>
            <a:ext cx="2180203" cy="1533630"/>
          </a:xfrm>
          <a:prstGeom prst="rect">
            <a:avLst/>
          </a:prstGeom>
          <a:solidFill>
            <a:srgbClr val="C1CCDC"/>
          </a:solidFill>
        </p:spPr>
        <p:txBody>
          <a:bodyPr wrap="square" lIns="99692" tIns="39877" rIns="99692" bIns="0" rtlCol="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185"/>
              </a:spcAft>
            </a:pPr>
            <a:r>
              <a:rPr lang="en-US" altLang="zh-TW" sz="1662" b="1" spc="-18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Managing the Loan Origination Process for Efficiency and Compliance</a:t>
            </a:r>
          </a:p>
        </p:txBody>
      </p:sp>
      <p:sp>
        <p:nvSpPr>
          <p:cNvPr id="66" name="文字方塊 29"/>
          <p:cNvSpPr txBox="1"/>
          <p:nvPr/>
        </p:nvSpPr>
        <p:spPr>
          <a:xfrm>
            <a:off x="908235" y="4336794"/>
            <a:ext cx="2180203" cy="119275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99692" tIns="0" rIns="0" bIns="0" rtlCol="0" anchor="ctr" anchorCtr="0">
            <a:noAutofit/>
          </a:bodyPr>
          <a:lstStyle/>
          <a:p>
            <a:pPr>
              <a:lnSpc>
                <a:spcPts val="1292"/>
              </a:lnSpc>
            </a:pPr>
            <a:endParaRPr lang="en-US" altLang="zh-TW" sz="1662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67" name="文字方塊 31"/>
          <p:cNvSpPr txBox="1"/>
          <p:nvPr/>
        </p:nvSpPr>
        <p:spPr>
          <a:xfrm>
            <a:off x="908235" y="3965521"/>
            <a:ext cx="2180203" cy="1533630"/>
          </a:xfrm>
          <a:prstGeom prst="rect">
            <a:avLst/>
          </a:prstGeom>
          <a:solidFill>
            <a:srgbClr val="C1CCDC"/>
          </a:solidFill>
        </p:spPr>
        <p:txBody>
          <a:bodyPr wrap="square" lIns="99692" tIns="39877" rIns="99692" bIns="0" rtlCol="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185"/>
              </a:spcAft>
            </a:pPr>
            <a:r>
              <a:rPr lang="en-US" altLang="zh-TW" sz="1662" b="1" spc="-18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Reducing Errors and Delays with Automated Loan Document Creation</a:t>
            </a:r>
          </a:p>
        </p:txBody>
      </p:sp>
      <p:sp>
        <p:nvSpPr>
          <p:cNvPr id="68" name="文字方塊 29"/>
          <p:cNvSpPr txBox="1"/>
          <p:nvPr/>
        </p:nvSpPr>
        <p:spPr>
          <a:xfrm>
            <a:off x="3391688" y="4336795"/>
            <a:ext cx="2180203" cy="119275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99692" tIns="0" rIns="0" bIns="0" rtlCol="0" anchor="ctr" anchorCtr="0">
            <a:noAutofit/>
          </a:bodyPr>
          <a:lstStyle/>
          <a:p>
            <a:pPr>
              <a:lnSpc>
                <a:spcPts val="1292"/>
              </a:lnSpc>
            </a:pPr>
            <a:endParaRPr lang="en-US" altLang="zh-TW" sz="1662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69" name="文字方塊 31"/>
          <p:cNvSpPr txBox="1"/>
          <p:nvPr/>
        </p:nvSpPr>
        <p:spPr>
          <a:xfrm>
            <a:off x="3391688" y="3965522"/>
            <a:ext cx="2180203" cy="1533630"/>
          </a:xfrm>
          <a:prstGeom prst="rect">
            <a:avLst/>
          </a:prstGeom>
          <a:solidFill>
            <a:srgbClr val="C1CCDC"/>
          </a:solidFill>
        </p:spPr>
        <p:txBody>
          <a:bodyPr wrap="square" lIns="99692" tIns="39877" rIns="99692" bIns="0" rtlCol="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185"/>
              </a:spcAft>
            </a:pPr>
            <a:r>
              <a:rPr lang="en-US" altLang="zh-TW" sz="1662" b="1" spc="-18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Specialist Credit Models to enable lending to SMEs in thin file markets</a:t>
            </a:r>
          </a:p>
        </p:txBody>
      </p:sp>
      <p:sp>
        <p:nvSpPr>
          <p:cNvPr id="70" name="文字方塊 29"/>
          <p:cNvSpPr txBox="1"/>
          <p:nvPr/>
        </p:nvSpPr>
        <p:spPr>
          <a:xfrm>
            <a:off x="5823744" y="4336796"/>
            <a:ext cx="2180203" cy="119275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99692" tIns="0" rIns="0" bIns="0" rtlCol="0" anchor="ctr" anchorCtr="0">
            <a:noAutofit/>
          </a:bodyPr>
          <a:lstStyle/>
          <a:p>
            <a:pPr>
              <a:lnSpc>
                <a:spcPts val="1292"/>
              </a:lnSpc>
            </a:pPr>
            <a:endParaRPr lang="en-US" altLang="zh-TW" sz="1662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71" name="文字方塊 31"/>
          <p:cNvSpPr txBox="1"/>
          <p:nvPr/>
        </p:nvSpPr>
        <p:spPr>
          <a:xfrm>
            <a:off x="5823744" y="3965523"/>
            <a:ext cx="2180203" cy="1533630"/>
          </a:xfrm>
          <a:prstGeom prst="rect">
            <a:avLst/>
          </a:prstGeom>
          <a:solidFill>
            <a:srgbClr val="C1CCDC"/>
          </a:solidFill>
        </p:spPr>
        <p:txBody>
          <a:bodyPr wrap="square" lIns="99692" tIns="39877" rIns="99692" bIns="0" rtlCol="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185"/>
              </a:spcAft>
            </a:pPr>
            <a:r>
              <a:rPr lang="en-US" altLang="zh-TW" sz="1662" b="1" spc="-18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Loan Systems of Record (where the core banking system is inadequate) </a:t>
            </a:r>
          </a:p>
        </p:txBody>
      </p:sp>
      <p:sp>
        <p:nvSpPr>
          <p:cNvPr id="73" name="文字方塊 1"/>
          <p:cNvSpPr txBox="1"/>
          <p:nvPr/>
        </p:nvSpPr>
        <p:spPr>
          <a:xfrm>
            <a:off x="813114" y="260220"/>
            <a:ext cx="73352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5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Example Problems Solved by AMP</a:t>
            </a:r>
            <a:endParaRPr kumimoji="1" lang="zh-TW" altLang="en-US" sz="2500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1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13114" y="260220"/>
            <a:ext cx="73352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5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AMP Commitment to CEE Region</a:t>
            </a:r>
            <a:endParaRPr kumimoji="1" lang="zh-TW" altLang="en-US" sz="2500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6857605" y="3669364"/>
            <a:ext cx="3276000" cy="45719"/>
          </a:xfrm>
          <a:prstGeom prst="rect">
            <a:avLst/>
          </a:prstGeom>
          <a:solidFill>
            <a:srgbClr val="FFE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13113" y="2054222"/>
            <a:ext cx="7659633" cy="523441"/>
          </a:xfrm>
          <a:prstGeom prst="rect">
            <a:avLst/>
          </a:prstGeom>
          <a:solidFill>
            <a:srgbClr val="21407C">
              <a:alpha val="99000"/>
            </a:srgbClr>
          </a:solidFill>
        </p:spPr>
        <p:txBody>
          <a:bodyPr wrap="square" lIns="144000" tIns="108000" rIns="0" bIns="0" rtlCol="0" anchor="t" anchorCtr="0">
            <a:no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We are experienced and resourced for CEE projects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13113" y="2577661"/>
            <a:ext cx="7680960" cy="2855575"/>
          </a:xfrm>
          <a:prstGeom prst="rect">
            <a:avLst/>
          </a:prstGeom>
          <a:solidFill>
            <a:srgbClr val="C1CCDC"/>
          </a:solidFill>
        </p:spPr>
        <p:txBody>
          <a:bodyPr wrap="square" lIns="144000" tIns="180000" rIns="4032000" bIns="0" rtlCol="0" anchor="t" anchorCtr="0">
            <a:noAutofit/>
          </a:bodyPr>
          <a:lstStyle/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21407C"/>
              </a:buClr>
              <a:buSzPct val="70000"/>
              <a:buFont typeface="Wingdings" pitchFamily="2" charset="2"/>
              <a:buChar char="n"/>
              <a:tabLst>
                <a:tab pos="3317875" algn="l"/>
              </a:tabLst>
            </a:pPr>
            <a:r>
              <a:rPr lang="en-US" altLang="zh-TW" sz="1600" b="1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UK platform for CEE delivery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21407C"/>
              </a:buClr>
              <a:buSzPct val="70000"/>
              <a:buFont typeface="Wingdings" pitchFamily="2" charset="2"/>
              <a:buChar char="n"/>
              <a:tabLst>
                <a:tab pos="3317875" algn="l"/>
              </a:tabLst>
            </a:pPr>
            <a:r>
              <a:rPr lang="en-US" altLang="zh-TW" sz="1600" b="1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CEE clients in Austria and Croatia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21407C"/>
              </a:buClr>
              <a:buSzPct val="70000"/>
              <a:buFont typeface="Wingdings" pitchFamily="2" charset="2"/>
              <a:buChar char="n"/>
              <a:tabLst>
                <a:tab pos="3317875" algn="l"/>
              </a:tabLst>
            </a:pPr>
            <a:r>
              <a:rPr lang="en-US" altLang="zh-TW" sz="1600" b="1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Development center in Bulgaria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21407C"/>
              </a:buClr>
              <a:buSzPct val="70000"/>
              <a:buFont typeface="Wingdings" pitchFamily="2" charset="2"/>
              <a:buChar char="n"/>
            </a:pPr>
            <a:r>
              <a:rPr lang="en-US" altLang="zh-TW" sz="1600" b="1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Actively seeking CEE opportunities</a:t>
            </a:r>
          </a:p>
          <a:p>
            <a:pPr marL="182563" indent="-182563">
              <a:lnSpc>
                <a:spcPts val="1800"/>
              </a:lnSpc>
              <a:spcAft>
                <a:spcPts val="600"/>
              </a:spcAft>
              <a:buClr>
                <a:srgbClr val="21407C"/>
              </a:buClr>
              <a:buSzPct val="70000"/>
              <a:buFont typeface="Wingdings" pitchFamily="2" charset="2"/>
              <a:buChar char="n"/>
            </a:pPr>
            <a:endParaRPr lang="en-US" altLang="zh-TW" sz="1400" dirty="0">
              <a:solidFill>
                <a:srgbClr val="21407C"/>
              </a:solidFill>
              <a:latin typeface="Source Sans Pro" pitchFamily="34" charset="0"/>
              <a:ea typeface="Roboto" pitchFamily="2" charset="0"/>
            </a:endParaRPr>
          </a:p>
        </p:txBody>
      </p:sp>
      <p:pic>
        <p:nvPicPr>
          <p:cNvPr id="9" name="圖片 8" descr="Glo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2785514"/>
            <a:ext cx="3810000" cy="2152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13114" y="260220"/>
            <a:ext cx="73352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TW" sz="2500" dirty="0">
                <a:solidFill>
                  <a:schemeClr val="bg1"/>
                </a:solidFill>
                <a:latin typeface="Source Sans Pro" pitchFamily="34" charset="0"/>
                <a:ea typeface="Roboto" pitchFamily="2" charset="0"/>
              </a:rPr>
              <a:t>Speak to us:</a:t>
            </a:r>
            <a:endParaRPr kumimoji="1" lang="zh-TW" altLang="en-US" sz="2500" dirty="0">
              <a:solidFill>
                <a:schemeClr val="bg1"/>
              </a:solidFill>
              <a:latin typeface="Source Sans Pro" pitchFamily="34" charset="0"/>
              <a:ea typeface="Roboto" pitchFamily="2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94812" y="3999643"/>
            <a:ext cx="3372806" cy="863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1300" b="1" dirty="0">
                <a:solidFill>
                  <a:schemeClr val="tx2"/>
                </a:solidFill>
                <a:latin typeface="Source Sans Pro" pitchFamily="34" charset="0"/>
              </a:rPr>
              <a:t>Thomas J. </a:t>
            </a:r>
            <a:r>
              <a:rPr kumimoji="1" lang="en-US" altLang="zh-TW" sz="1300" b="1" dirty="0" err="1">
                <a:solidFill>
                  <a:schemeClr val="tx2"/>
                </a:solidFill>
                <a:latin typeface="Source Sans Pro" pitchFamily="34" charset="0"/>
              </a:rPr>
              <a:t>DeLuca</a:t>
            </a:r>
            <a:endParaRPr kumimoji="1" lang="en-US" altLang="zh-TW" sz="1300" b="1" dirty="0">
              <a:solidFill>
                <a:schemeClr val="tx2"/>
              </a:solidFill>
              <a:latin typeface="Source Sans Pro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Chief Executive Officer</a:t>
            </a:r>
          </a:p>
          <a:p>
            <a:pPr>
              <a:lnSpc>
                <a:spcPct val="150000"/>
              </a:lnSpc>
            </a:pPr>
            <a:r>
              <a:rPr kumimoji="1" lang="en-US" altLang="zh-TW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thomas.deluca@amp-creditech.com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813114" y="3830320"/>
            <a:ext cx="7709008" cy="0"/>
          </a:xfrm>
          <a:prstGeom prst="line">
            <a:avLst/>
          </a:prstGeom>
          <a:ln w="19050" cmpd="sng">
            <a:solidFill>
              <a:srgbClr val="FFE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813114" y="5476240"/>
            <a:ext cx="7709008" cy="0"/>
          </a:xfrm>
          <a:prstGeom prst="line">
            <a:avLst/>
          </a:prstGeom>
          <a:ln w="19050" cmpd="sng">
            <a:solidFill>
              <a:srgbClr val="FFE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149316" y="3999643"/>
            <a:ext cx="3372806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1300" b="1" dirty="0">
                <a:solidFill>
                  <a:srgbClr val="21407C"/>
                </a:solidFill>
                <a:latin typeface="Source Sans Pro"/>
              </a:rPr>
              <a:t>AMP Credit Technologies United Kingdom</a:t>
            </a:r>
          </a:p>
          <a:p>
            <a:pPr>
              <a:lnSpc>
                <a:spcPct val="150000"/>
              </a:lnSpc>
            </a:pPr>
            <a:r>
              <a:rPr kumimoji="1" lang="en-US" altLang="zh-TW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</a:rPr>
              <a:t>Level 39, One Canada Square, 24F</a:t>
            </a:r>
          </a:p>
          <a:p>
            <a:pPr>
              <a:lnSpc>
                <a:spcPct val="150000"/>
              </a:lnSpc>
            </a:pPr>
            <a:r>
              <a:rPr kumimoji="1" lang="en-US" altLang="zh-TW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</a:rPr>
              <a:t>Canary Wharf</a:t>
            </a:r>
          </a:p>
          <a:p>
            <a:pPr>
              <a:lnSpc>
                <a:spcPct val="150000"/>
              </a:lnSpc>
            </a:pPr>
            <a:r>
              <a:rPr kumimoji="1" lang="en-US" altLang="zh-TW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</a:rPr>
              <a:t>London E14 5AB</a:t>
            </a:r>
          </a:p>
        </p:txBody>
      </p:sp>
      <p:sp>
        <p:nvSpPr>
          <p:cNvPr id="12" name="文字方塊 3"/>
          <p:cNvSpPr txBox="1"/>
          <p:nvPr/>
        </p:nvSpPr>
        <p:spPr>
          <a:xfrm>
            <a:off x="813115" y="2108912"/>
            <a:ext cx="770900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TW" sz="36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How can we help improve your </a:t>
            </a:r>
          </a:p>
          <a:p>
            <a:pPr algn="ctr"/>
            <a:r>
              <a:rPr kumimoji="1" lang="en-US" altLang="zh-TW" sz="3600" dirty="0">
                <a:solidFill>
                  <a:srgbClr val="21407C"/>
                </a:solidFill>
                <a:latin typeface="Source Sans Pro" pitchFamily="34" charset="0"/>
                <a:ea typeface="Roboto" pitchFamily="2" charset="0"/>
              </a:rPr>
              <a:t>small business lending?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10330</TotalTime>
  <Words>449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新細明體</vt:lpstr>
      <vt:lpstr>Roboto</vt:lpstr>
      <vt:lpstr>Source Sans Pro</vt:lpstr>
      <vt:lpstr>Source Sans Pro Black</vt:lpstr>
      <vt:lpstr>Source Sans Pro Semibold</vt:lpstr>
      <vt:lpstr>Wingdings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Graphicat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Adrian Hau</dc:creator>
  <cp:lastModifiedBy>Thomas J. DeLuca</cp:lastModifiedBy>
  <cp:revision>643</cp:revision>
  <cp:lastPrinted>2017-01-04T11:47:00Z</cp:lastPrinted>
  <dcterms:created xsi:type="dcterms:W3CDTF">2016-10-07T03:23:04Z</dcterms:created>
  <dcterms:modified xsi:type="dcterms:W3CDTF">2017-05-16T07:57:07Z</dcterms:modified>
</cp:coreProperties>
</file>