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57" r:id="rId5"/>
    <p:sldId id="367" r:id="rId6"/>
    <p:sldId id="366" r:id="rId7"/>
    <p:sldId id="338" r:id="rId8"/>
    <p:sldId id="323" r:id="rId9"/>
    <p:sldId id="363" r:id="rId10"/>
    <p:sldId id="353" r:id="rId11"/>
    <p:sldId id="361" r:id="rId12"/>
    <p:sldId id="362" r:id="rId13"/>
    <p:sldId id="358" r:id="rId14"/>
    <p:sldId id="359" r:id="rId15"/>
    <p:sldId id="368"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72F"/>
    <a:srgbClr val="00B0F0"/>
    <a:srgbClr val="008575"/>
    <a:srgbClr val="0085C9"/>
    <a:srgbClr val="999999"/>
    <a:srgbClr val="212121"/>
    <a:srgbClr val="C1D913"/>
    <a:srgbClr val="007F7B"/>
    <a:srgbClr val="33CC33"/>
    <a:srgbClr val="A2F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93911" autoAdjust="0"/>
  </p:normalViewPr>
  <p:slideViewPr>
    <p:cSldViewPr>
      <p:cViewPr varScale="1">
        <p:scale>
          <a:sx n="87" d="100"/>
          <a:sy n="87" d="100"/>
        </p:scale>
        <p:origin x="1560" y="62"/>
      </p:cViewPr>
      <p:guideLst>
        <p:guide orient="horz" pos="225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D4A516D-A1F0-FD41-87CB-130BED091657}" type="datetimeFigureOut">
              <a:rPr lang="en-US" smtClean="0"/>
              <a:t>5/2/2017</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a:t>© ingage IR LTD, 2015</a:t>
            </a:r>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075701-84AE-3644-9AC5-FB874990B209}" type="slidenum">
              <a:rPr lang="en-US" smtClean="0"/>
              <a:t>‹#›</a:t>
            </a:fld>
            <a:endParaRPr lang="en-US" dirty="0"/>
          </a:p>
        </p:txBody>
      </p:sp>
    </p:spTree>
    <p:extLst>
      <p:ext uri="{BB962C8B-B14F-4D97-AF65-F5344CB8AC3E}">
        <p14:creationId xmlns:p14="http://schemas.microsoft.com/office/powerpoint/2010/main" val="19742891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E43DCF1-1AF4-4C23-80F6-E58F6795BEA7}" type="datetimeFigureOut">
              <a:rPr lang="en-GB" smtClean="0"/>
              <a:t>02/05/2017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GB"/>
              <a:t>© ingage IR LTD, 2015</a:t>
            </a:r>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CBC2727-ADF4-4D10-A252-03F92BE539F7}" type="slidenum">
              <a:rPr lang="en-GB" smtClean="0"/>
              <a:t>‹#›</a:t>
            </a:fld>
            <a:endParaRPr lang="en-GB" dirty="0"/>
          </a:p>
        </p:txBody>
      </p:sp>
    </p:spTree>
    <p:extLst>
      <p:ext uri="{BB962C8B-B14F-4D97-AF65-F5344CB8AC3E}">
        <p14:creationId xmlns:p14="http://schemas.microsoft.com/office/powerpoint/2010/main" val="10690866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C2727-ADF4-4D10-A252-03F92BE539F7}" type="slidenum">
              <a:rPr lang="en-GB" smtClean="0"/>
              <a:t>1</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302306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3</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119461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4</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179500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5</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416309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6</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269929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7</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35808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8</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75836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9</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271946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2727-ADF4-4D10-A252-03F92BE539F7}" type="slidenum">
              <a:rPr lang="en-GB" smtClean="0"/>
              <a:t>12</a:t>
            </a:fld>
            <a:endParaRPr lang="en-GB" dirty="0"/>
          </a:p>
        </p:txBody>
      </p:sp>
      <p:sp>
        <p:nvSpPr>
          <p:cNvPr id="5" name="Footer Placeholder 4"/>
          <p:cNvSpPr>
            <a:spLocks noGrp="1"/>
          </p:cNvSpPr>
          <p:nvPr>
            <p:ph type="ftr" sz="quarter" idx="11"/>
          </p:nvPr>
        </p:nvSpPr>
        <p:spPr/>
        <p:txBody>
          <a:bodyPr/>
          <a:lstStyle/>
          <a:p>
            <a:r>
              <a:rPr lang="en-GB"/>
              <a:t>© ingage IR LTD, 2015</a:t>
            </a:r>
            <a:endParaRPr lang="en-GB" dirty="0"/>
          </a:p>
        </p:txBody>
      </p:sp>
    </p:spTree>
    <p:extLst>
      <p:ext uri="{BB962C8B-B14F-4D97-AF65-F5344CB8AC3E}">
        <p14:creationId xmlns:p14="http://schemas.microsoft.com/office/powerpoint/2010/main" val="13420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6415A5-5D7C-4F11-8A66-2E1F471DAA8D}" type="datetime1">
              <a:rPr lang="en-GB" smtClean="0"/>
              <a:t>02/05/2017</a:t>
            </a:fld>
            <a:endParaRPr lang="en-GB" dirty="0"/>
          </a:p>
        </p:txBody>
      </p:sp>
      <p:sp>
        <p:nvSpPr>
          <p:cNvPr id="5" name="Footer Placeholder 4"/>
          <p:cNvSpPr>
            <a:spLocks noGrp="1"/>
          </p:cNvSpPr>
          <p:nvPr>
            <p:ph type="ftr" sz="quarter" idx="11"/>
          </p:nvPr>
        </p:nvSpPr>
        <p:spPr/>
        <p:txBody>
          <a:bodyPr/>
          <a:lstStyle/>
          <a:p>
            <a:r>
              <a:rPr lang="en-GB"/>
              <a:t>© ingage IR LTD, May 2017 Confidential </a:t>
            </a:r>
            <a:endParaRPr lang="en-GB" dirty="0"/>
          </a:p>
        </p:txBody>
      </p:sp>
      <p:sp>
        <p:nvSpPr>
          <p:cNvPr id="6" name="Slide Number Placeholder 5"/>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226151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0B1FE0-8592-43D5-97F8-E87624E79F41}" type="datetime1">
              <a:rPr lang="en-GB" smtClean="0"/>
              <a:t>02/05/2017</a:t>
            </a:fld>
            <a:endParaRPr lang="en-GB" dirty="0"/>
          </a:p>
        </p:txBody>
      </p:sp>
      <p:sp>
        <p:nvSpPr>
          <p:cNvPr id="5" name="Footer Placeholder 4"/>
          <p:cNvSpPr>
            <a:spLocks noGrp="1"/>
          </p:cNvSpPr>
          <p:nvPr>
            <p:ph type="ftr" sz="quarter" idx="11"/>
          </p:nvPr>
        </p:nvSpPr>
        <p:spPr/>
        <p:txBody>
          <a:bodyPr/>
          <a:lstStyle/>
          <a:p>
            <a:r>
              <a:rPr lang="en-GB"/>
              <a:t>© ingage IR LTD, May 2017 Confidential </a:t>
            </a:r>
            <a:endParaRPr lang="en-GB" dirty="0"/>
          </a:p>
        </p:txBody>
      </p:sp>
      <p:sp>
        <p:nvSpPr>
          <p:cNvPr id="6" name="Slide Number Placeholder 5"/>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328581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D736DC-8E79-4539-AC5C-9B70B96DD471}" type="datetime1">
              <a:rPr lang="en-GB" smtClean="0"/>
              <a:t>02/05/2017</a:t>
            </a:fld>
            <a:endParaRPr lang="en-GB" dirty="0"/>
          </a:p>
        </p:txBody>
      </p:sp>
      <p:sp>
        <p:nvSpPr>
          <p:cNvPr id="5" name="Footer Placeholder 4"/>
          <p:cNvSpPr>
            <a:spLocks noGrp="1"/>
          </p:cNvSpPr>
          <p:nvPr>
            <p:ph type="ftr" sz="quarter" idx="11"/>
          </p:nvPr>
        </p:nvSpPr>
        <p:spPr/>
        <p:txBody>
          <a:bodyPr/>
          <a:lstStyle/>
          <a:p>
            <a:r>
              <a:rPr lang="en-GB"/>
              <a:t>© ingage IR LTD, May 2017 Confidential </a:t>
            </a:r>
            <a:endParaRPr lang="en-GB" dirty="0"/>
          </a:p>
        </p:txBody>
      </p:sp>
      <p:sp>
        <p:nvSpPr>
          <p:cNvPr id="6" name="Slide Number Placeholder 5"/>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64506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226CAF-C5FA-4099-B7BA-6DB15D66091F}" type="datetime1">
              <a:rPr lang="en-GB" smtClean="0"/>
              <a:t>02/05/2017</a:t>
            </a:fld>
            <a:endParaRPr lang="en-GB" dirty="0"/>
          </a:p>
        </p:txBody>
      </p:sp>
      <p:sp>
        <p:nvSpPr>
          <p:cNvPr id="5" name="Footer Placeholder 4"/>
          <p:cNvSpPr>
            <a:spLocks noGrp="1"/>
          </p:cNvSpPr>
          <p:nvPr>
            <p:ph type="ftr" sz="quarter" idx="11"/>
          </p:nvPr>
        </p:nvSpPr>
        <p:spPr/>
        <p:txBody>
          <a:bodyPr/>
          <a:lstStyle/>
          <a:p>
            <a:r>
              <a:rPr lang="en-GB"/>
              <a:t>© ingage IR LTD, May 2017 Confidential </a:t>
            </a:r>
            <a:endParaRPr lang="en-GB" dirty="0"/>
          </a:p>
        </p:txBody>
      </p:sp>
      <p:sp>
        <p:nvSpPr>
          <p:cNvPr id="6" name="Slide Number Placeholder 5"/>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5557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3731C-BC8F-4C8A-B8C2-350AE674EC65}" type="datetime1">
              <a:rPr lang="en-GB" smtClean="0"/>
              <a:t>02/05/2017</a:t>
            </a:fld>
            <a:endParaRPr lang="en-GB" dirty="0"/>
          </a:p>
        </p:txBody>
      </p:sp>
      <p:sp>
        <p:nvSpPr>
          <p:cNvPr id="5" name="Footer Placeholder 4"/>
          <p:cNvSpPr>
            <a:spLocks noGrp="1"/>
          </p:cNvSpPr>
          <p:nvPr>
            <p:ph type="ftr" sz="quarter" idx="11"/>
          </p:nvPr>
        </p:nvSpPr>
        <p:spPr/>
        <p:txBody>
          <a:bodyPr/>
          <a:lstStyle/>
          <a:p>
            <a:r>
              <a:rPr lang="en-GB"/>
              <a:t>© ingage IR LTD, May 2017 Confidential </a:t>
            </a:r>
            <a:endParaRPr lang="en-GB" dirty="0"/>
          </a:p>
        </p:txBody>
      </p:sp>
      <p:sp>
        <p:nvSpPr>
          <p:cNvPr id="6" name="Slide Number Placeholder 5"/>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398898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64628F-8B34-408A-BDB3-82BB57FF684A}" type="datetime1">
              <a:rPr lang="en-GB" smtClean="0"/>
              <a:t>02/05/2017</a:t>
            </a:fld>
            <a:endParaRPr lang="en-GB" dirty="0"/>
          </a:p>
        </p:txBody>
      </p:sp>
      <p:sp>
        <p:nvSpPr>
          <p:cNvPr id="6" name="Footer Placeholder 5"/>
          <p:cNvSpPr>
            <a:spLocks noGrp="1"/>
          </p:cNvSpPr>
          <p:nvPr>
            <p:ph type="ftr" sz="quarter" idx="11"/>
          </p:nvPr>
        </p:nvSpPr>
        <p:spPr/>
        <p:txBody>
          <a:bodyPr/>
          <a:lstStyle/>
          <a:p>
            <a:r>
              <a:rPr lang="en-GB"/>
              <a:t>© ingage IR LTD, May 2017 Confidential </a:t>
            </a:r>
            <a:endParaRPr lang="en-GB" dirty="0"/>
          </a:p>
        </p:txBody>
      </p:sp>
      <p:sp>
        <p:nvSpPr>
          <p:cNvPr id="7" name="Slide Number Placeholder 6"/>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268779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166989-14F0-4958-B3E4-A33B536D1C29}" type="datetime1">
              <a:rPr lang="en-GB" smtClean="0"/>
              <a:t>02/05/2017</a:t>
            </a:fld>
            <a:endParaRPr lang="en-GB" dirty="0"/>
          </a:p>
        </p:txBody>
      </p:sp>
      <p:sp>
        <p:nvSpPr>
          <p:cNvPr id="8" name="Footer Placeholder 7"/>
          <p:cNvSpPr>
            <a:spLocks noGrp="1"/>
          </p:cNvSpPr>
          <p:nvPr>
            <p:ph type="ftr" sz="quarter" idx="11"/>
          </p:nvPr>
        </p:nvSpPr>
        <p:spPr/>
        <p:txBody>
          <a:bodyPr/>
          <a:lstStyle/>
          <a:p>
            <a:r>
              <a:rPr lang="en-GB"/>
              <a:t>© ingage IR LTD, May 2017 Confidential </a:t>
            </a:r>
            <a:endParaRPr lang="en-GB" dirty="0"/>
          </a:p>
        </p:txBody>
      </p:sp>
      <p:sp>
        <p:nvSpPr>
          <p:cNvPr id="9" name="Slide Number Placeholder 8"/>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392962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D55F25-08C4-4B16-A49F-B9D893D599C5}" type="datetime1">
              <a:rPr lang="en-GB" smtClean="0"/>
              <a:t>02/05/2017</a:t>
            </a:fld>
            <a:endParaRPr lang="en-GB" dirty="0"/>
          </a:p>
        </p:txBody>
      </p:sp>
      <p:sp>
        <p:nvSpPr>
          <p:cNvPr id="4" name="Footer Placeholder 3"/>
          <p:cNvSpPr>
            <a:spLocks noGrp="1"/>
          </p:cNvSpPr>
          <p:nvPr>
            <p:ph type="ftr" sz="quarter" idx="11"/>
          </p:nvPr>
        </p:nvSpPr>
        <p:spPr/>
        <p:txBody>
          <a:bodyPr/>
          <a:lstStyle/>
          <a:p>
            <a:r>
              <a:rPr lang="en-GB"/>
              <a:t>© ingage IR LTD, May 2017 Confidential </a:t>
            </a:r>
            <a:endParaRPr lang="en-GB" dirty="0"/>
          </a:p>
        </p:txBody>
      </p:sp>
      <p:sp>
        <p:nvSpPr>
          <p:cNvPr id="5" name="Slide Number Placeholder 4"/>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78426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8FD63-323F-44C9-B0BF-96DAA2C993BD}" type="datetime1">
              <a:rPr lang="en-GB" smtClean="0"/>
              <a:t>02/05/2017</a:t>
            </a:fld>
            <a:endParaRPr lang="en-GB" dirty="0"/>
          </a:p>
        </p:txBody>
      </p:sp>
      <p:sp>
        <p:nvSpPr>
          <p:cNvPr id="3" name="Footer Placeholder 2"/>
          <p:cNvSpPr>
            <a:spLocks noGrp="1"/>
          </p:cNvSpPr>
          <p:nvPr>
            <p:ph type="ftr" sz="quarter" idx="11"/>
          </p:nvPr>
        </p:nvSpPr>
        <p:spPr/>
        <p:txBody>
          <a:bodyPr/>
          <a:lstStyle/>
          <a:p>
            <a:r>
              <a:rPr lang="en-GB"/>
              <a:t>© ingage IR LTD, May 2017 Confidential </a:t>
            </a:r>
            <a:endParaRPr lang="en-GB" dirty="0"/>
          </a:p>
        </p:txBody>
      </p:sp>
      <p:sp>
        <p:nvSpPr>
          <p:cNvPr id="4" name="Slide Number Placeholder 3"/>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39033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DD765-460D-4384-8ABE-DA293E35F18C}" type="datetime1">
              <a:rPr lang="en-GB" smtClean="0"/>
              <a:t>02/05/2017</a:t>
            </a:fld>
            <a:endParaRPr lang="en-GB" dirty="0"/>
          </a:p>
        </p:txBody>
      </p:sp>
      <p:sp>
        <p:nvSpPr>
          <p:cNvPr id="6" name="Footer Placeholder 5"/>
          <p:cNvSpPr>
            <a:spLocks noGrp="1"/>
          </p:cNvSpPr>
          <p:nvPr>
            <p:ph type="ftr" sz="quarter" idx="11"/>
          </p:nvPr>
        </p:nvSpPr>
        <p:spPr/>
        <p:txBody>
          <a:bodyPr/>
          <a:lstStyle/>
          <a:p>
            <a:r>
              <a:rPr lang="en-GB"/>
              <a:t>© ingage IR LTD, May 2017 Confidential </a:t>
            </a:r>
            <a:endParaRPr lang="en-GB" dirty="0"/>
          </a:p>
        </p:txBody>
      </p:sp>
      <p:sp>
        <p:nvSpPr>
          <p:cNvPr id="7" name="Slide Number Placeholder 6"/>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21094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B1B1B-A639-442C-A980-CF32EEF8D14F}" type="datetime1">
              <a:rPr lang="en-GB" smtClean="0"/>
              <a:t>02/05/2017</a:t>
            </a:fld>
            <a:endParaRPr lang="en-GB" dirty="0"/>
          </a:p>
        </p:txBody>
      </p:sp>
      <p:sp>
        <p:nvSpPr>
          <p:cNvPr id="6" name="Footer Placeholder 5"/>
          <p:cNvSpPr>
            <a:spLocks noGrp="1"/>
          </p:cNvSpPr>
          <p:nvPr>
            <p:ph type="ftr" sz="quarter" idx="11"/>
          </p:nvPr>
        </p:nvSpPr>
        <p:spPr/>
        <p:txBody>
          <a:bodyPr/>
          <a:lstStyle/>
          <a:p>
            <a:r>
              <a:rPr lang="en-GB"/>
              <a:t>© ingage IR LTD, May 2017 Confidential </a:t>
            </a:r>
            <a:endParaRPr lang="en-GB" dirty="0"/>
          </a:p>
        </p:txBody>
      </p:sp>
      <p:sp>
        <p:nvSpPr>
          <p:cNvPr id="7" name="Slide Number Placeholder 6"/>
          <p:cNvSpPr>
            <a:spLocks noGrp="1"/>
          </p:cNvSpPr>
          <p:nvPr>
            <p:ph type="sldNum" sz="quarter" idx="12"/>
          </p:nvPr>
        </p:nvSpPr>
        <p:spPr/>
        <p:txBody>
          <a:bodyPr/>
          <a:lstStyle/>
          <a:p>
            <a:fld id="{CBF86E65-A599-4F24-9056-2B6350D9CDFD}" type="slidenum">
              <a:rPr lang="en-GB" smtClean="0"/>
              <a:t>‹#›</a:t>
            </a:fld>
            <a:endParaRPr lang="en-GB" dirty="0"/>
          </a:p>
        </p:txBody>
      </p:sp>
    </p:spTree>
    <p:extLst>
      <p:ext uri="{BB962C8B-B14F-4D97-AF65-F5344CB8AC3E}">
        <p14:creationId xmlns:p14="http://schemas.microsoft.com/office/powerpoint/2010/main" val="300650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24B54-0C42-49C8-B00E-B808CFD73BD6}" type="datetime1">
              <a:rPr lang="en-GB" smtClean="0"/>
              <a:t>02/05/2017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ingage IR LTD, May 2017 Confidential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86E65-A599-4F24-9056-2B6350D9CDFD}" type="slidenum">
              <a:rPr lang="en-GB" smtClean="0"/>
              <a:t>‹#›</a:t>
            </a:fld>
            <a:endParaRPr lang="en-GB" dirty="0"/>
          </a:p>
        </p:txBody>
      </p:sp>
    </p:spTree>
    <p:extLst>
      <p:ext uri="{BB962C8B-B14F-4D97-AF65-F5344CB8AC3E}">
        <p14:creationId xmlns:p14="http://schemas.microsoft.com/office/powerpoint/2010/main" val="266321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11.jpeg"/><Relationship Id="rId3" Type="http://schemas.openxmlformats.org/officeDocument/2006/relationships/image" Target="../media/image407.jpeg"/><Relationship Id="rId7" Type="http://schemas.openxmlformats.org/officeDocument/2006/relationships/image" Target="../media/image4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9.png"/><Relationship Id="rId5" Type="http://schemas.openxmlformats.org/officeDocument/2006/relationships/image" Target="../media/image408.jpeg"/><Relationship Id="rId4" Type="http://schemas.openxmlformats.org/officeDocument/2006/relationships/image" Target="../media/image228.gif"/></Relationships>
</file>

<file path=ppt/slides/_rels/slide11.xml.rels><?xml version="1.0" encoding="UTF-8" standalone="yes"?>
<Relationships xmlns="http://schemas.openxmlformats.org/package/2006/relationships"><Relationship Id="rId3" Type="http://schemas.openxmlformats.org/officeDocument/2006/relationships/image" Target="../media/image4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7.gif"/><Relationship Id="rId5" Type="http://schemas.openxmlformats.org/officeDocument/2006/relationships/image" Target="../media/image414.jpeg"/><Relationship Id="rId4" Type="http://schemas.openxmlformats.org/officeDocument/2006/relationships/image" Target="../media/image413.jpeg"/></Relationships>
</file>

<file path=ppt/slides/_rels/slide12.xml.rels><?xml version="1.0" encoding="UTF-8" standalone="yes"?>
<Relationships xmlns="http://schemas.openxmlformats.org/package/2006/relationships"><Relationship Id="rId8" Type="http://schemas.openxmlformats.org/officeDocument/2006/relationships/image" Target="../media/image419.jpeg"/><Relationship Id="rId13" Type="http://schemas.openxmlformats.org/officeDocument/2006/relationships/image" Target="../media/image423.jpeg"/><Relationship Id="rId18" Type="http://schemas.openxmlformats.org/officeDocument/2006/relationships/image" Target="../media/image427.png"/><Relationship Id="rId26" Type="http://schemas.openxmlformats.org/officeDocument/2006/relationships/image" Target="../media/image435.png"/><Relationship Id="rId3" Type="http://schemas.openxmlformats.org/officeDocument/2006/relationships/image" Target="../media/image8.png"/><Relationship Id="rId21" Type="http://schemas.openxmlformats.org/officeDocument/2006/relationships/image" Target="../media/image430.jpeg"/><Relationship Id="rId7" Type="http://schemas.openxmlformats.org/officeDocument/2006/relationships/image" Target="../media/image418.jpeg"/><Relationship Id="rId12" Type="http://schemas.openxmlformats.org/officeDocument/2006/relationships/image" Target="../media/image422.png"/><Relationship Id="rId17" Type="http://schemas.openxmlformats.org/officeDocument/2006/relationships/image" Target="../media/image426.jpeg"/><Relationship Id="rId25" Type="http://schemas.openxmlformats.org/officeDocument/2006/relationships/image" Target="../media/image434.jpeg"/><Relationship Id="rId2" Type="http://schemas.openxmlformats.org/officeDocument/2006/relationships/notesSlide" Target="../notesSlides/notesSlide9.xml"/><Relationship Id="rId16" Type="http://schemas.openxmlformats.org/officeDocument/2006/relationships/image" Target="../media/image425.PNG"/><Relationship Id="rId20" Type="http://schemas.openxmlformats.org/officeDocument/2006/relationships/image" Target="../media/image429.png"/><Relationship Id="rId1" Type="http://schemas.openxmlformats.org/officeDocument/2006/relationships/slideLayout" Target="../slideLayouts/slideLayout2.xml"/><Relationship Id="rId6" Type="http://schemas.openxmlformats.org/officeDocument/2006/relationships/image" Target="../media/image417.jpeg"/><Relationship Id="rId11" Type="http://schemas.openxmlformats.org/officeDocument/2006/relationships/image" Target="../media/image421.jpg"/><Relationship Id="rId24" Type="http://schemas.openxmlformats.org/officeDocument/2006/relationships/image" Target="../media/image433.jpeg"/><Relationship Id="rId5" Type="http://schemas.openxmlformats.org/officeDocument/2006/relationships/image" Target="../media/image416.png"/><Relationship Id="rId15" Type="http://schemas.openxmlformats.org/officeDocument/2006/relationships/image" Target="../media/image424.jpeg"/><Relationship Id="rId23" Type="http://schemas.openxmlformats.org/officeDocument/2006/relationships/image" Target="../media/image432.jpeg"/><Relationship Id="rId10" Type="http://schemas.openxmlformats.org/officeDocument/2006/relationships/image" Target="../media/image227.png"/><Relationship Id="rId19" Type="http://schemas.openxmlformats.org/officeDocument/2006/relationships/image" Target="../media/image428.jpeg"/><Relationship Id="rId4" Type="http://schemas.openxmlformats.org/officeDocument/2006/relationships/image" Target="../media/image415.gif"/><Relationship Id="rId9" Type="http://schemas.openxmlformats.org/officeDocument/2006/relationships/image" Target="../media/image420.jpeg"/><Relationship Id="rId14" Type="http://schemas.openxmlformats.org/officeDocument/2006/relationships/image" Target="../media/image228.gif"/><Relationship Id="rId22" Type="http://schemas.openxmlformats.org/officeDocument/2006/relationships/image" Target="../media/image431.jpg"/><Relationship Id="rId27" Type="http://schemas.openxmlformats.org/officeDocument/2006/relationships/image" Target="../media/image43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10.png"/><Relationship Id="rId9" Type="http://schemas.openxmlformats.org/officeDocument/2006/relationships/image" Target="../media/image8.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gif"/><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117" Type="http://schemas.openxmlformats.org/officeDocument/2006/relationships/image" Target="../media/image160.jpeg"/><Relationship Id="rId21" Type="http://schemas.openxmlformats.org/officeDocument/2006/relationships/image" Target="../media/image64.jpeg"/><Relationship Id="rId42" Type="http://schemas.openxmlformats.org/officeDocument/2006/relationships/image" Target="../media/image85.jpeg"/><Relationship Id="rId63" Type="http://schemas.openxmlformats.org/officeDocument/2006/relationships/image" Target="../media/image106.png"/><Relationship Id="rId84" Type="http://schemas.openxmlformats.org/officeDocument/2006/relationships/image" Target="../media/image127.png"/><Relationship Id="rId138" Type="http://schemas.openxmlformats.org/officeDocument/2006/relationships/image" Target="../media/image181.png"/><Relationship Id="rId159" Type="http://schemas.openxmlformats.org/officeDocument/2006/relationships/image" Target="../media/image202.png"/><Relationship Id="rId170" Type="http://schemas.openxmlformats.org/officeDocument/2006/relationships/image" Target="../media/image213.png"/><Relationship Id="rId191" Type="http://schemas.openxmlformats.org/officeDocument/2006/relationships/image" Target="../media/image234.jpeg"/><Relationship Id="rId205" Type="http://schemas.openxmlformats.org/officeDocument/2006/relationships/image" Target="../media/image248.png"/><Relationship Id="rId226" Type="http://schemas.openxmlformats.org/officeDocument/2006/relationships/image" Target="../media/image269.png"/><Relationship Id="rId107" Type="http://schemas.openxmlformats.org/officeDocument/2006/relationships/image" Target="../media/image150.jpeg"/><Relationship Id="rId11" Type="http://schemas.openxmlformats.org/officeDocument/2006/relationships/image" Target="../media/image54.png"/><Relationship Id="rId32" Type="http://schemas.openxmlformats.org/officeDocument/2006/relationships/image" Target="../media/image75.png"/><Relationship Id="rId53" Type="http://schemas.openxmlformats.org/officeDocument/2006/relationships/image" Target="../media/image96.png"/><Relationship Id="rId74" Type="http://schemas.openxmlformats.org/officeDocument/2006/relationships/image" Target="../media/image117.jpeg"/><Relationship Id="rId128" Type="http://schemas.openxmlformats.org/officeDocument/2006/relationships/image" Target="../media/image171.png"/><Relationship Id="rId149" Type="http://schemas.openxmlformats.org/officeDocument/2006/relationships/image" Target="../media/image192.jpeg"/><Relationship Id="rId5" Type="http://schemas.openxmlformats.org/officeDocument/2006/relationships/image" Target="../media/image48.jpeg"/><Relationship Id="rId95" Type="http://schemas.openxmlformats.org/officeDocument/2006/relationships/image" Target="../media/image138.png"/><Relationship Id="rId160" Type="http://schemas.openxmlformats.org/officeDocument/2006/relationships/image" Target="../media/image203.jpeg"/><Relationship Id="rId181" Type="http://schemas.openxmlformats.org/officeDocument/2006/relationships/image" Target="../media/image224.jpeg"/><Relationship Id="rId216" Type="http://schemas.openxmlformats.org/officeDocument/2006/relationships/image" Target="../media/image259.jpeg"/><Relationship Id="rId22" Type="http://schemas.openxmlformats.org/officeDocument/2006/relationships/image" Target="../media/image65.png"/><Relationship Id="rId27" Type="http://schemas.openxmlformats.org/officeDocument/2006/relationships/image" Target="../media/image70.png"/><Relationship Id="rId43" Type="http://schemas.openxmlformats.org/officeDocument/2006/relationships/image" Target="../media/image86.jpeg"/><Relationship Id="rId48" Type="http://schemas.openxmlformats.org/officeDocument/2006/relationships/image" Target="../media/image91.png"/><Relationship Id="rId64" Type="http://schemas.openxmlformats.org/officeDocument/2006/relationships/image" Target="../media/image107.png"/><Relationship Id="rId69" Type="http://schemas.openxmlformats.org/officeDocument/2006/relationships/image" Target="../media/image112.jpeg"/><Relationship Id="rId113" Type="http://schemas.openxmlformats.org/officeDocument/2006/relationships/image" Target="../media/image156.png"/><Relationship Id="rId118" Type="http://schemas.openxmlformats.org/officeDocument/2006/relationships/image" Target="../media/image161.png"/><Relationship Id="rId134" Type="http://schemas.openxmlformats.org/officeDocument/2006/relationships/image" Target="../media/image177.jpeg"/><Relationship Id="rId139" Type="http://schemas.openxmlformats.org/officeDocument/2006/relationships/image" Target="../media/image182.jpeg"/><Relationship Id="rId80" Type="http://schemas.openxmlformats.org/officeDocument/2006/relationships/image" Target="../media/image123.jpeg"/><Relationship Id="rId85" Type="http://schemas.openxmlformats.org/officeDocument/2006/relationships/image" Target="../media/image128.jpeg"/><Relationship Id="rId150" Type="http://schemas.openxmlformats.org/officeDocument/2006/relationships/image" Target="../media/image193.png"/><Relationship Id="rId155" Type="http://schemas.openxmlformats.org/officeDocument/2006/relationships/image" Target="../media/image198.png"/><Relationship Id="rId171" Type="http://schemas.openxmlformats.org/officeDocument/2006/relationships/image" Target="../media/image214.jpeg"/><Relationship Id="rId176" Type="http://schemas.openxmlformats.org/officeDocument/2006/relationships/image" Target="../media/image219.jpeg"/><Relationship Id="rId192" Type="http://schemas.openxmlformats.org/officeDocument/2006/relationships/image" Target="../media/image235.png"/><Relationship Id="rId197" Type="http://schemas.openxmlformats.org/officeDocument/2006/relationships/image" Target="../media/image240.png"/><Relationship Id="rId206" Type="http://schemas.openxmlformats.org/officeDocument/2006/relationships/image" Target="../media/image249.jpeg"/><Relationship Id="rId227" Type="http://schemas.openxmlformats.org/officeDocument/2006/relationships/image" Target="../media/image270.png"/><Relationship Id="rId201" Type="http://schemas.openxmlformats.org/officeDocument/2006/relationships/image" Target="../media/image244.png"/><Relationship Id="rId222" Type="http://schemas.openxmlformats.org/officeDocument/2006/relationships/image" Target="../media/image265.jpeg"/><Relationship Id="rId12" Type="http://schemas.openxmlformats.org/officeDocument/2006/relationships/image" Target="../media/image55.png"/><Relationship Id="rId17" Type="http://schemas.openxmlformats.org/officeDocument/2006/relationships/image" Target="../media/image60.png"/><Relationship Id="rId33" Type="http://schemas.openxmlformats.org/officeDocument/2006/relationships/image" Target="../media/image76.jpeg"/><Relationship Id="rId38" Type="http://schemas.openxmlformats.org/officeDocument/2006/relationships/image" Target="../media/image81.png"/><Relationship Id="rId59" Type="http://schemas.openxmlformats.org/officeDocument/2006/relationships/image" Target="../media/image102.png"/><Relationship Id="rId103" Type="http://schemas.openxmlformats.org/officeDocument/2006/relationships/image" Target="../media/image146.jpeg"/><Relationship Id="rId108" Type="http://schemas.openxmlformats.org/officeDocument/2006/relationships/image" Target="../media/image151.png"/><Relationship Id="rId124" Type="http://schemas.openxmlformats.org/officeDocument/2006/relationships/image" Target="../media/image167.jpeg"/><Relationship Id="rId129" Type="http://schemas.openxmlformats.org/officeDocument/2006/relationships/image" Target="../media/image172.jpeg"/><Relationship Id="rId54" Type="http://schemas.openxmlformats.org/officeDocument/2006/relationships/image" Target="../media/image97.png"/><Relationship Id="rId70" Type="http://schemas.openxmlformats.org/officeDocument/2006/relationships/image" Target="../media/image113.jpeg"/><Relationship Id="rId75" Type="http://schemas.openxmlformats.org/officeDocument/2006/relationships/image" Target="../media/image118.png"/><Relationship Id="rId91" Type="http://schemas.openxmlformats.org/officeDocument/2006/relationships/image" Target="../media/image134.png"/><Relationship Id="rId96" Type="http://schemas.openxmlformats.org/officeDocument/2006/relationships/image" Target="../media/image139.jpeg"/><Relationship Id="rId140" Type="http://schemas.openxmlformats.org/officeDocument/2006/relationships/image" Target="../media/image183.png"/><Relationship Id="rId145" Type="http://schemas.openxmlformats.org/officeDocument/2006/relationships/image" Target="../media/image188.png"/><Relationship Id="rId161" Type="http://schemas.openxmlformats.org/officeDocument/2006/relationships/image" Target="../media/image204.gif"/><Relationship Id="rId166" Type="http://schemas.openxmlformats.org/officeDocument/2006/relationships/image" Target="../media/image209.gif"/><Relationship Id="rId182" Type="http://schemas.openxmlformats.org/officeDocument/2006/relationships/image" Target="../media/image225.png"/><Relationship Id="rId187" Type="http://schemas.openxmlformats.org/officeDocument/2006/relationships/image" Target="../media/image230.gif"/><Relationship Id="rId217" Type="http://schemas.openxmlformats.org/officeDocument/2006/relationships/image" Target="../media/image260.jpeg"/><Relationship Id="rId1" Type="http://schemas.openxmlformats.org/officeDocument/2006/relationships/slideLayout" Target="../slideLayouts/slideLayout2.xml"/><Relationship Id="rId6" Type="http://schemas.openxmlformats.org/officeDocument/2006/relationships/image" Target="../media/image49.jpeg"/><Relationship Id="rId212" Type="http://schemas.openxmlformats.org/officeDocument/2006/relationships/image" Target="../media/image255.png"/><Relationship Id="rId23" Type="http://schemas.openxmlformats.org/officeDocument/2006/relationships/image" Target="../media/image66.png"/><Relationship Id="rId28" Type="http://schemas.openxmlformats.org/officeDocument/2006/relationships/image" Target="../media/image71.gif"/><Relationship Id="rId49" Type="http://schemas.openxmlformats.org/officeDocument/2006/relationships/image" Target="../media/image92.png"/><Relationship Id="rId114" Type="http://schemas.openxmlformats.org/officeDocument/2006/relationships/image" Target="../media/image157.jpeg"/><Relationship Id="rId119" Type="http://schemas.openxmlformats.org/officeDocument/2006/relationships/image" Target="../media/image162.png"/><Relationship Id="rId44" Type="http://schemas.openxmlformats.org/officeDocument/2006/relationships/image" Target="../media/image87.png"/><Relationship Id="rId60" Type="http://schemas.openxmlformats.org/officeDocument/2006/relationships/image" Target="../media/image103.jpeg"/><Relationship Id="rId65" Type="http://schemas.openxmlformats.org/officeDocument/2006/relationships/image" Target="../media/image108.png"/><Relationship Id="rId81" Type="http://schemas.openxmlformats.org/officeDocument/2006/relationships/image" Target="../media/image124.png"/><Relationship Id="rId86" Type="http://schemas.openxmlformats.org/officeDocument/2006/relationships/image" Target="../media/image129.jpeg"/><Relationship Id="rId130" Type="http://schemas.openxmlformats.org/officeDocument/2006/relationships/image" Target="../media/image173.png"/><Relationship Id="rId135" Type="http://schemas.openxmlformats.org/officeDocument/2006/relationships/image" Target="../media/image178.jpeg"/><Relationship Id="rId151" Type="http://schemas.openxmlformats.org/officeDocument/2006/relationships/image" Target="../media/image194.gif"/><Relationship Id="rId156" Type="http://schemas.openxmlformats.org/officeDocument/2006/relationships/image" Target="../media/image199.png"/><Relationship Id="rId177" Type="http://schemas.openxmlformats.org/officeDocument/2006/relationships/image" Target="../media/image220.png"/><Relationship Id="rId198" Type="http://schemas.openxmlformats.org/officeDocument/2006/relationships/image" Target="../media/image241.jpeg"/><Relationship Id="rId172" Type="http://schemas.openxmlformats.org/officeDocument/2006/relationships/image" Target="../media/image215.png"/><Relationship Id="rId193" Type="http://schemas.openxmlformats.org/officeDocument/2006/relationships/image" Target="../media/image236.png"/><Relationship Id="rId202" Type="http://schemas.openxmlformats.org/officeDocument/2006/relationships/image" Target="../media/image245.png"/><Relationship Id="rId207" Type="http://schemas.openxmlformats.org/officeDocument/2006/relationships/image" Target="../media/image250.png"/><Relationship Id="rId223" Type="http://schemas.openxmlformats.org/officeDocument/2006/relationships/image" Target="../media/image266.jpeg"/><Relationship Id="rId228" Type="http://schemas.openxmlformats.org/officeDocument/2006/relationships/image" Target="../media/image271.png"/><Relationship Id="rId13" Type="http://schemas.openxmlformats.org/officeDocument/2006/relationships/image" Target="../media/image56.jpeg"/><Relationship Id="rId18" Type="http://schemas.openxmlformats.org/officeDocument/2006/relationships/image" Target="../media/image61.png"/><Relationship Id="rId39" Type="http://schemas.openxmlformats.org/officeDocument/2006/relationships/image" Target="../media/image82.jpeg"/><Relationship Id="rId109" Type="http://schemas.openxmlformats.org/officeDocument/2006/relationships/image" Target="../media/image152.png"/><Relationship Id="rId34" Type="http://schemas.openxmlformats.org/officeDocument/2006/relationships/image" Target="../media/image77.png"/><Relationship Id="rId50" Type="http://schemas.openxmlformats.org/officeDocument/2006/relationships/image" Target="../media/image93.gif"/><Relationship Id="rId55" Type="http://schemas.openxmlformats.org/officeDocument/2006/relationships/image" Target="../media/image98.png"/><Relationship Id="rId76" Type="http://schemas.openxmlformats.org/officeDocument/2006/relationships/image" Target="../media/image119.png"/><Relationship Id="rId97" Type="http://schemas.openxmlformats.org/officeDocument/2006/relationships/image" Target="../media/image140.png"/><Relationship Id="rId104" Type="http://schemas.openxmlformats.org/officeDocument/2006/relationships/image" Target="../media/image147.png"/><Relationship Id="rId120" Type="http://schemas.openxmlformats.org/officeDocument/2006/relationships/image" Target="../media/image163.png"/><Relationship Id="rId125" Type="http://schemas.openxmlformats.org/officeDocument/2006/relationships/image" Target="../media/image168.png"/><Relationship Id="rId141" Type="http://schemas.openxmlformats.org/officeDocument/2006/relationships/image" Target="../media/image184.jpeg"/><Relationship Id="rId146" Type="http://schemas.openxmlformats.org/officeDocument/2006/relationships/image" Target="../media/image189.png"/><Relationship Id="rId167" Type="http://schemas.openxmlformats.org/officeDocument/2006/relationships/image" Target="../media/image210.png"/><Relationship Id="rId188" Type="http://schemas.openxmlformats.org/officeDocument/2006/relationships/image" Target="../media/image231.jpeg"/><Relationship Id="rId7" Type="http://schemas.openxmlformats.org/officeDocument/2006/relationships/image" Target="../media/image50.gif"/><Relationship Id="rId71" Type="http://schemas.openxmlformats.org/officeDocument/2006/relationships/image" Target="../media/image114.png"/><Relationship Id="rId92" Type="http://schemas.openxmlformats.org/officeDocument/2006/relationships/image" Target="../media/image135.jpeg"/><Relationship Id="rId162" Type="http://schemas.openxmlformats.org/officeDocument/2006/relationships/image" Target="../media/image205.png"/><Relationship Id="rId183" Type="http://schemas.openxmlformats.org/officeDocument/2006/relationships/image" Target="../media/image226.png"/><Relationship Id="rId213" Type="http://schemas.openxmlformats.org/officeDocument/2006/relationships/image" Target="../media/image256.jpeg"/><Relationship Id="rId218" Type="http://schemas.openxmlformats.org/officeDocument/2006/relationships/image" Target="../media/image261.jpeg"/><Relationship Id="rId2" Type="http://schemas.openxmlformats.org/officeDocument/2006/relationships/notesSlide" Target="../notesSlides/notesSlide7.xml"/><Relationship Id="rId29" Type="http://schemas.openxmlformats.org/officeDocument/2006/relationships/image" Target="../media/image72.png"/><Relationship Id="rId24" Type="http://schemas.openxmlformats.org/officeDocument/2006/relationships/image" Target="../media/image67.png"/><Relationship Id="rId40" Type="http://schemas.openxmlformats.org/officeDocument/2006/relationships/image" Target="../media/image83.png"/><Relationship Id="rId45" Type="http://schemas.openxmlformats.org/officeDocument/2006/relationships/image" Target="../media/image88.jpeg"/><Relationship Id="rId66" Type="http://schemas.openxmlformats.org/officeDocument/2006/relationships/image" Target="../media/image109.png"/><Relationship Id="rId87" Type="http://schemas.openxmlformats.org/officeDocument/2006/relationships/image" Target="../media/image130.png"/><Relationship Id="rId110" Type="http://schemas.openxmlformats.org/officeDocument/2006/relationships/image" Target="../media/image153.gif"/><Relationship Id="rId115" Type="http://schemas.openxmlformats.org/officeDocument/2006/relationships/image" Target="../media/image158.png"/><Relationship Id="rId131" Type="http://schemas.openxmlformats.org/officeDocument/2006/relationships/image" Target="../media/image174.png"/><Relationship Id="rId136" Type="http://schemas.openxmlformats.org/officeDocument/2006/relationships/image" Target="../media/image179.png"/><Relationship Id="rId157" Type="http://schemas.openxmlformats.org/officeDocument/2006/relationships/image" Target="../media/image200.gif"/><Relationship Id="rId178" Type="http://schemas.openxmlformats.org/officeDocument/2006/relationships/image" Target="../media/image221.jpeg"/><Relationship Id="rId61" Type="http://schemas.openxmlformats.org/officeDocument/2006/relationships/image" Target="../media/image104.gif"/><Relationship Id="rId82" Type="http://schemas.openxmlformats.org/officeDocument/2006/relationships/image" Target="../media/image125.png"/><Relationship Id="rId152" Type="http://schemas.openxmlformats.org/officeDocument/2006/relationships/image" Target="../media/image195.png"/><Relationship Id="rId173" Type="http://schemas.openxmlformats.org/officeDocument/2006/relationships/image" Target="../media/image216.png"/><Relationship Id="rId194" Type="http://schemas.openxmlformats.org/officeDocument/2006/relationships/image" Target="../media/image237.png"/><Relationship Id="rId199" Type="http://schemas.openxmlformats.org/officeDocument/2006/relationships/image" Target="../media/image242.jpeg"/><Relationship Id="rId203" Type="http://schemas.openxmlformats.org/officeDocument/2006/relationships/image" Target="../media/image246.jpeg"/><Relationship Id="rId208" Type="http://schemas.openxmlformats.org/officeDocument/2006/relationships/image" Target="../media/image251.gif"/><Relationship Id="rId229" Type="http://schemas.openxmlformats.org/officeDocument/2006/relationships/image" Target="../media/image272.jpeg"/><Relationship Id="rId19" Type="http://schemas.openxmlformats.org/officeDocument/2006/relationships/image" Target="../media/image62.png"/><Relationship Id="rId224" Type="http://schemas.openxmlformats.org/officeDocument/2006/relationships/image" Target="../media/image267.png"/><Relationship Id="rId14" Type="http://schemas.openxmlformats.org/officeDocument/2006/relationships/image" Target="../media/image57.jpeg"/><Relationship Id="rId30" Type="http://schemas.openxmlformats.org/officeDocument/2006/relationships/image" Target="../media/image73.jpeg"/><Relationship Id="rId35" Type="http://schemas.openxmlformats.org/officeDocument/2006/relationships/image" Target="../media/image78.jpeg"/><Relationship Id="rId56" Type="http://schemas.openxmlformats.org/officeDocument/2006/relationships/image" Target="../media/image99.jpeg"/><Relationship Id="rId77" Type="http://schemas.openxmlformats.org/officeDocument/2006/relationships/image" Target="../media/image120.jpeg"/><Relationship Id="rId100" Type="http://schemas.openxmlformats.org/officeDocument/2006/relationships/image" Target="../media/image143.png"/><Relationship Id="rId105" Type="http://schemas.openxmlformats.org/officeDocument/2006/relationships/image" Target="../media/image148.png"/><Relationship Id="rId126" Type="http://schemas.openxmlformats.org/officeDocument/2006/relationships/image" Target="../media/image169.png"/><Relationship Id="rId147" Type="http://schemas.openxmlformats.org/officeDocument/2006/relationships/image" Target="../media/image190.png"/><Relationship Id="rId168" Type="http://schemas.openxmlformats.org/officeDocument/2006/relationships/image" Target="../media/image211.png"/><Relationship Id="rId8" Type="http://schemas.openxmlformats.org/officeDocument/2006/relationships/image" Target="../media/image51.jpeg"/><Relationship Id="rId51" Type="http://schemas.openxmlformats.org/officeDocument/2006/relationships/image" Target="../media/image94.jpeg"/><Relationship Id="rId72" Type="http://schemas.openxmlformats.org/officeDocument/2006/relationships/image" Target="../media/image115.jpeg"/><Relationship Id="rId93" Type="http://schemas.openxmlformats.org/officeDocument/2006/relationships/image" Target="../media/image136.jpeg"/><Relationship Id="rId98" Type="http://schemas.openxmlformats.org/officeDocument/2006/relationships/image" Target="../media/image141.jpeg"/><Relationship Id="rId121" Type="http://schemas.openxmlformats.org/officeDocument/2006/relationships/image" Target="../media/image164.png"/><Relationship Id="rId142" Type="http://schemas.openxmlformats.org/officeDocument/2006/relationships/image" Target="../media/image185.gif"/><Relationship Id="rId163" Type="http://schemas.openxmlformats.org/officeDocument/2006/relationships/image" Target="../media/image206.gif"/><Relationship Id="rId184" Type="http://schemas.openxmlformats.org/officeDocument/2006/relationships/image" Target="../media/image227.png"/><Relationship Id="rId189" Type="http://schemas.openxmlformats.org/officeDocument/2006/relationships/image" Target="../media/image232.jpeg"/><Relationship Id="rId219" Type="http://schemas.openxmlformats.org/officeDocument/2006/relationships/image" Target="../media/image262.png"/><Relationship Id="rId3" Type="http://schemas.openxmlformats.org/officeDocument/2006/relationships/image" Target="../media/image8.png"/><Relationship Id="rId214" Type="http://schemas.openxmlformats.org/officeDocument/2006/relationships/image" Target="../media/image257.jpeg"/><Relationship Id="rId230" Type="http://schemas.openxmlformats.org/officeDocument/2006/relationships/image" Target="../media/image273.jpeg"/><Relationship Id="rId25" Type="http://schemas.openxmlformats.org/officeDocument/2006/relationships/image" Target="../media/image68.png"/><Relationship Id="rId46" Type="http://schemas.openxmlformats.org/officeDocument/2006/relationships/image" Target="../media/image89.jpeg"/><Relationship Id="rId67" Type="http://schemas.openxmlformats.org/officeDocument/2006/relationships/image" Target="../media/image110.jpeg"/><Relationship Id="rId116" Type="http://schemas.openxmlformats.org/officeDocument/2006/relationships/image" Target="../media/image159.jpeg"/><Relationship Id="rId137" Type="http://schemas.openxmlformats.org/officeDocument/2006/relationships/image" Target="../media/image180.png"/><Relationship Id="rId158" Type="http://schemas.openxmlformats.org/officeDocument/2006/relationships/image" Target="../media/image201.png"/><Relationship Id="rId20" Type="http://schemas.openxmlformats.org/officeDocument/2006/relationships/image" Target="../media/image63.jpeg"/><Relationship Id="rId41" Type="http://schemas.openxmlformats.org/officeDocument/2006/relationships/image" Target="../media/image84.jpeg"/><Relationship Id="rId62" Type="http://schemas.openxmlformats.org/officeDocument/2006/relationships/image" Target="../media/image105.gif"/><Relationship Id="rId83" Type="http://schemas.openxmlformats.org/officeDocument/2006/relationships/image" Target="../media/image126.png"/><Relationship Id="rId88" Type="http://schemas.openxmlformats.org/officeDocument/2006/relationships/image" Target="../media/image131.jpeg"/><Relationship Id="rId111" Type="http://schemas.openxmlformats.org/officeDocument/2006/relationships/image" Target="../media/image154.jpeg"/><Relationship Id="rId132" Type="http://schemas.openxmlformats.org/officeDocument/2006/relationships/image" Target="../media/image175.jpeg"/><Relationship Id="rId153" Type="http://schemas.openxmlformats.org/officeDocument/2006/relationships/image" Target="../media/image196.png"/><Relationship Id="rId174" Type="http://schemas.openxmlformats.org/officeDocument/2006/relationships/image" Target="../media/image217.png"/><Relationship Id="rId179" Type="http://schemas.openxmlformats.org/officeDocument/2006/relationships/image" Target="../media/image222.jpeg"/><Relationship Id="rId195" Type="http://schemas.openxmlformats.org/officeDocument/2006/relationships/image" Target="../media/image238.jpeg"/><Relationship Id="rId209" Type="http://schemas.openxmlformats.org/officeDocument/2006/relationships/image" Target="../media/image252.png"/><Relationship Id="rId190" Type="http://schemas.openxmlformats.org/officeDocument/2006/relationships/image" Target="../media/image233.png"/><Relationship Id="rId204" Type="http://schemas.openxmlformats.org/officeDocument/2006/relationships/image" Target="../media/image247.png"/><Relationship Id="rId220" Type="http://schemas.openxmlformats.org/officeDocument/2006/relationships/image" Target="../media/image263.png"/><Relationship Id="rId225" Type="http://schemas.openxmlformats.org/officeDocument/2006/relationships/image" Target="../media/image268.jpeg"/><Relationship Id="rId15" Type="http://schemas.openxmlformats.org/officeDocument/2006/relationships/image" Target="../media/image58.jpeg"/><Relationship Id="rId36" Type="http://schemas.openxmlformats.org/officeDocument/2006/relationships/image" Target="../media/image79.png"/><Relationship Id="rId57" Type="http://schemas.openxmlformats.org/officeDocument/2006/relationships/image" Target="../media/image100.png"/><Relationship Id="rId106" Type="http://schemas.openxmlformats.org/officeDocument/2006/relationships/image" Target="../media/image149.png"/><Relationship Id="rId127" Type="http://schemas.openxmlformats.org/officeDocument/2006/relationships/image" Target="../media/image170.jpeg"/><Relationship Id="rId10" Type="http://schemas.openxmlformats.org/officeDocument/2006/relationships/image" Target="../media/image53.png"/><Relationship Id="rId31" Type="http://schemas.openxmlformats.org/officeDocument/2006/relationships/image" Target="../media/image74.png"/><Relationship Id="rId52" Type="http://schemas.openxmlformats.org/officeDocument/2006/relationships/image" Target="../media/image95.png"/><Relationship Id="rId73" Type="http://schemas.openxmlformats.org/officeDocument/2006/relationships/image" Target="../media/image116.jpeg"/><Relationship Id="rId78" Type="http://schemas.openxmlformats.org/officeDocument/2006/relationships/image" Target="../media/image121.png"/><Relationship Id="rId94" Type="http://schemas.openxmlformats.org/officeDocument/2006/relationships/image" Target="../media/image137.jpeg"/><Relationship Id="rId99" Type="http://schemas.openxmlformats.org/officeDocument/2006/relationships/image" Target="../media/image142.png"/><Relationship Id="rId101" Type="http://schemas.openxmlformats.org/officeDocument/2006/relationships/image" Target="../media/image144.jpeg"/><Relationship Id="rId122" Type="http://schemas.openxmlformats.org/officeDocument/2006/relationships/image" Target="../media/image165.png"/><Relationship Id="rId143" Type="http://schemas.openxmlformats.org/officeDocument/2006/relationships/image" Target="../media/image186.png"/><Relationship Id="rId148" Type="http://schemas.openxmlformats.org/officeDocument/2006/relationships/image" Target="../media/image191.gif"/><Relationship Id="rId164" Type="http://schemas.openxmlformats.org/officeDocument/2006/relationships/image" Target="../media/image207.png"/><Relationship Id="rId169" Type="http://schemas.openxmlformats.org/officeDocument/2006/relationships/image" Target="../media/image212.png"/><Relationship Id="rId185" Type="http://schemas.openxmlformats.org/officeDocument/2006/relationships/image" Target="../media/image228.gif"/><Relationship Id="rId4" Type="http://schemas.openxmlformats.org/officeDocument/2006/relationships/image" Target="../media/image47.png"/><Relationship Id="rId9" Type="http://schemas.openxmlformats.org/officeDocument/2006/relationships/image" Target="../media/image52.gif"/><Relationship Id="rId180" Type="http://schemas.openxmlformats.org/officeDocument/2006/relationships/image" Target="../media/image223.jpeg"/><Relationship Id="rId210" Type="http://schemas.openxmlformats.org/officeDocument/2006/relationships/image" Target="../media/image253.jpeg"/><Relationship Id="rId215" Type="http://schemas.openxmlformats.org/officeDocument/2006/relationships/image" Target="../media/image258.jpeg"/><Relationship Id="rId26" Type="http://schemas.openxmlformats.org/officeDocument/2006/relationships/image" Target="../media/image69.gif"/><Relationship Id="rId47" Type="http://schemas.openxmlformats.org/officeDocument/2006/relationships/image" Target="../media/image90.png"/><Relationship Id="rId68" Type="http://schemas.openxmlformats.org/officeDocument/2006/relationships/image" Target="../media/image111.png"/><Relationship Id="rId89" Type="http://schemas.openxmlformats.org/officeDocument/2006/relationships/image" Target="../media/image132.jpeg"/><Relationship Id="rId112" Type="http://schemas.openxmlformats.org/officeDocument/2006/relationships/image" Target="../media/image155.png"/><Relationship Id="rId133" Type="http://schemas.openxmlformats.org/officeDocument/2006/relationships/image" Target="../media/image176.jpeg"/><Relationship Id="rId154" Type="http://schemas.openxmlformats.org/officeDocument/2006/relationships/image" Target="../media/image197.jpeg"/><Relationship Id="rId175" Type="http://schemas.openxmlformats.org/officeDocument/2006/relationships/image" Target="../media/image218.jpeg"/><Relationship Id="rId196" Type="http://schemas.openxmlformats.org/officeDocument/2006/relationships/image" Target="../media/image239.png"/><Relationship Id="rId200" Type="http://schemas.openxmlformats.org/officeDocument/2006/relationships/image" Target="../media/image243.png"/><Relationship Id="rId16" Type="http://schemas.openxmlformats.org/officeDocument/2006/relationships/image" Target="../media/image59.gif"/><Relationship Id="rId221" Type="http://schemas.openxmlformats.org/officeDocument/2006/relationships/image" Target="../media/image264.jpeg"/><Relationship Id="rId37" Type="http://schemas.openxmlformats.org/officeDocument/2006/relationships/image" Target="../media/image80.png"/><Relationship Id="rId58" Type="http://schemas.openxmlformats.org/officeDocument/2006/relationships/image" Target="../media/image101.jpeg"/><Relationship Id="rId79" Type="http://schemas.openxmlformats.org/officeDocument/2006/relationships/image" Target="../media/image122.png"/><Relationship Id="rId102" Type="http://schemas.openxmlformats.org/officeDocument/2006/relationships/image" Target="../media/image145.jpeg"/><Relationship Id="rId123" Type="http://schemas.openxmlformats.org/officeDocument/2006/relationships/image" Target="../media/image166.jpeg"/><Relationship Id="rId144" Type="http://schemas.openxmlformats.org/officeDocument/2006/relationships/image" Target="../media/image187.png"/><Relationship Id="rId90" Type="http://schemas.openxmlformats.org/officeDocument/2006/relationships/image" Target="../media/image133.jpeg"/><Relationship Id="rId165" Type="http://schemas.openxmlformats.org/officeDocument/2006/relationships/image" Target="../media/image208.jpeg"/><Relationship Id="rId186" Type="http://schemas.openxmlformats.org/officeDocument/2006/relationships/image" Target="../media/image229.png"/><Relationship Id="rId211" Type="http://schemas.openxmlformats.org/officeDocument/2006/relationships/image" Target="../media/image254.jpeg"/></Relationships>
</file>

<file path=ppt/slides/_rels/slide9.xml.rels><?xml version="1.0" encoding="UTF-8" standalone="yes"?>
<Relationships xmlns="http://schemas.openxmlformats.org/package/2006/relationships"><Relationship Id="rId26" Type="http://schemas.openxmlformats.org/officeDocument/2006/relationships/image" Target="../media/image295.jpeg"/><Relationship Id="rId117" Type="http://schemas.openxmlformats.org/officeDocument/2006/relationships/image" Target="../media/image386.gif"/><Relationship Id="rId21" Type="http://schemas.openxmlformats.org/officeDocument/2006/relationships/image" Target="../media/image290.png"/><Relationship Id="rId42" Type="http://schemas.openxmlformats.org/officeDocument/2006/relationships/image" Target="../media/image311.png"/><Relationship Id="rId47" Type="http://schemas.openxmlformats.org/officeDocument/2006/relationships/image" Target="../media/image316.gif"/><Relationship Id="rId63" Type="http://schemas.openxmlformats.org/officeDocument/2006/relationships/image" Target="../media/image332.jpeg"/><Relationship Id="rId68" Type="http://schemas.openxmlformats.org/officeDocument/2006/relationships/image" Target="../media/image337.jpeg"/><Relationship Id="rId84" Type="http://schemas.openxmlformats.org/officeDocument/2006/relationships/image" Target="../media/image353.jpeg"/><Relationship Id="rId89" Type="http://schemas.openxmlformats.org/officeDocument/2006/relationships/image" Target="../media/image358.jpeg"/><Relationship Id="rId112" Type="http://schemas.openxmlformats.org/officeDocument/2006/relationships/image" Target="../media/image381.png"/><Relationship Id="rId133" Type="http://schemas.openxmlformats.org/officeDocument/2006/relationships/image" Target="../media/image402.jpeg"/><Relationship Id="rId16" Type="http://schemas.openxmlformats.org/officeDocument/2006/relationships/image" Target="../media/image285.jpeg"/><Relationship Id="rId107" Type="http://schemas.openxmlformats.org/officeDocument/2006/relationships/image" Target="../media/image376.png"/><Relationship Id="rId11" Type="http://schemas.openxmlformats.org/officeDocument/2006/relationships/image" Target="../media/image280.gif"/><Relationship Id="rId32" Type="http://schemas.openxmlformats.org/officeDocument/2006/relationships/image" Target="../media/image301.jpeg"/><Relationship Id="rId37" Type="http://schemas.openxmlformats.org/officeDocument/2006/relationships/image" Target="../media/image306.png"/><Relationship Id="rId53" Type="http://schemas.openxmlformats.org/officeDocument/2006/relationships/image" Target="../media/image322.png"/><Relationship Id="rId58" Type="http://schemas.openxmlformats.org/officeDocument/2006/relationships/image" Target="../media/image327.jpeg"/><Relationship Id="rId74" Type="http://schemas.openxmlformats.org/officeDocument/2006/relationships/image" Target="../media/image343.gif"/><Relationship Id="rId79" Type="http://schemas.openxmlformats.org/officeDocument/2006/relationships/image" Target="../media/image348.png"/><Relationship Id="rId102" Type="http://schemas.openxmlformats.org/officeDocument/2006/relationships/image" Target="../media/image371.jpeg"/><Relationship Id="rId123" Type="http://schemas.openxmlformats.org/officeDocument/2006/relationships/image" Target="../media/image392.jpeg"/><Relationship Id="rId128" Type="http://schemas.openxmlformats.org/officeDocument/2006/relationships/image" Target="../media/image397.png"/><Relationship Id="rId5" Type="http://schemas.openxmlformats.org/officeDocument/2006/relationships/image" Target="../media/image47.png"/><Relationship Id="rId90" Type="http://schemas.openxmlformats.org/officeDocument/2006/relationships/image" Target="../media/image359.png"/><Relationship Id="rId95" Type="http://schemas.openxmlformats.org/officeDocument/2006/relationships/image" Target="../media/image364.jpeg"/><Relationship Id="rId14" Type="http://schemas.openxmlformats.org/officeDocument/2006/relationships/image" Target="../media/image283.jpeg"/><Relationship Id="rId22" Type="http://schemas.openxmlformats.org/officeDocument/2006/relationships/image" Target="../media/image291.png"/><Relationship Id="rId27" Type="http://schemas.openxmlformats.org/officeDocument/2006/relationships/image" Target="../media/image296.png"/><Relationship Id="rId30" Type="http://schemas.openxmlformats.org/officeDocument/2006/relationships/image" Target="../media/image299.png"/><Relationship Id="rId35" Type="http://schemas.openxmlformats.org/officeDocument/2006/relationships/image" Target="../media/image304.png"/><Relationship Id="rId43" Type="http://schemas.openxmlformats.org/officeDocument/2006/relationships/image" Target="../media/image312.png"/><Relationship Id="rId48" Type="http://schemas.openxmlformats.org/officeDocument/2006/relationships/image" Target="../media/image317.png"/><Relationship Id="rId56" Type="http://schemas.openxmlformats.org/officeDocument/2006/relationships/image" Target="../media/image325.png"/><Relationship Id="rId64" Type="http://schemas.openxmlformats.org/officeDocument/2006/relationships/image" Target="../media/image333.jpeg"/><Relationship Id="rId69" Type="http://schemas.openxmlformats.org/officeDocument/2006/relationships/image" Target="../media/image338.png"/><Relationship Id="rId77" Type="http://schemas.openxmlformats.org/officeDocument/2006/relationships/image" Target="../media/image346.png"/><Relationship Id="rId100" Type="http://schemas.openxmlformats.org/officeDocument/2006/relationships/image" Target="../media/image369.jpeg"/><Relationship Id="rId105" Type="http://schemas.openxmlformats.org/officeDocument/2006/relationships/image" Target="../media/image374.png"/><Relationship Id="rId113" Type="http://schemas.openxmlformats.org/officeDocument/2006/relationships/image" Target="../media/image382.png"/><Relationship Id="rId118" Type="http://schemas.openxmlformats.org/officeDocument/2006/relationships/image" Target="../media/image387.jpeg"/><Relationship Id="rId126" Type="http://schemas.openxmlformats.org/officeDocument/2006/relationships/image" Target="../media/image395.png"/><Relationship Id="rId134" Type="http://schemas.openxmlformats.org/officeDocument/2006/relationships/image" Target="../media/image403.jpeg"/><Relationship Id="rId8" Type="http://schemas.openxmlformats.org/officeDocument/2006/relationships/image" Target="../media/image277.jpeg"/><Relationship Id="rId51" Type="http://schemas.openxmlformats.org/officeDocument/2006/relationships/image" Target="../media/image320.png"/><Relationship Id="rId72" Type="http://schemas.openxmlformats.org/officeDocument/2006/relationships/image" Target="../media/image341.jpeg"/><Relationship Id="rId80" Type="http://schemas.openxmlformats.org/officeDocument/2006/relationships/image" Target="../media/image349.jpeg"/><Relationship Id="rId85" Type="http://schemas.openxmlformats.org/officeDocument/2006/relationships/image" Target="../media/image354.jpeg"/><Relationship Id="rId93" Type="http://schemas.openxmlformats.org/officeDocument/2006/relationships/image" Target="../media/image362.jpeg"/><Relationship Id="rId98" Type="http://schemas.openxmlformats.org/officeDocument/2006/relationships/image" Target="../media/image367.gif"/><Relationship Id="rId121" Type="http://schemas.openxmlformats.org/officeDocument/2006/relationships/image" Target="../media/image390.jpeg"/><Relationship Id="rId3" Type="http://schemas.openxmlformats.org/officeDocument/2006/relationships/image" Target="../media/image8.png"/><Relationship Id="rId12" Type="http://schemas.openxmlformats.org/officeDocument/2006/relationships/image" Target="../media/image281.png"/><Relationship Id="rId17" Type="http://schemas.openxmlformats.org/officeDocument/2006/relationships/image" Target="../media/image286.png"/><Relationship Id="rId25" Type="http://schemas.openxmlformats.org/officeDocument/2006/relationships/image" Target="../media/image294.jpeg"/><Relationship Id="rId33" Type="http://schemas.openxmlformats.org/officeDocument/2006/relationships/image" Target="../media/image302.jpeg"/><Relationship Id="rId38" Type="http://schemas.openxmlformats.org/officeDocument/2006/relationships/image" Target="../media/image307.jpeg"/><Relationship Id="rId46" Type="http://schemas.openxmlformats.org/officeDocument/2006/relationships/image" Target="../media/image315.png"/><Relationship Id="rId59" Type="http://schemas.openxmlformats.org/officeDocument/2006/relationships/image" Target="../media/image328.gif"/><Relationship Id="rId67" Type="http://schemas.openxmlformats.org/officeDocument/2006/relationships/image" Target="../media/image336.jpeg"/><Relationship Id="rId103" Type="http://schemas.openxmlformats.org/officeDocument/2006/relationships/image" Target="../media/image372.png"/><Relationship Id="rId108" Type="http://schemas.openxmlformats.org/officeDocument/2006/relationships/image" Target="../media/image377.jpeg"/><Relationship Id="rId116" Type="http://schemas.openxmlformats.org/officeDocument/2006/relationships/image" Target="../media/image385.png"/><Relationship Id="rId124" Type="http://schemas.openxmlformats.org/officeDocument/2006/relationships/image" Target="../media/image393.jpeg"/><Relationship Id="rId129" Type="http://schemas.openxmlformats.org/officeDocument/2006/relationships/image" Target="../media/image398.jpeg"/><Relationship Id="rId137" Type="http://schemas.openxmlformats.org/officeDocument/2006/relationships/image" Target="../media/image406.jpeg"/><Relationship Id="rId20" Type="http://schemas.openxmlformats.org/officeDocument/2006/relationships/image" Target="../media/image289.jpeg"/><Relationship Id="rId41" Type="http://schemas.openxmlformats.org/officeDocument/2006/relationships/image" Target="../media/image310.gif"/><Relationship Id="rId54" Type="http://schemas.openxmlformats.org/officeDocument/2006/relationships/image" Target="../media/image323.png"/><Relationship Id="rId62" Type="http://schemas.openxmlformats.org/officeDocument/2006/relationships/image" Target="../media/image331.jpeg"/><Relationship Id="rId70" Type="http://schemas.openxmlformats.org/officeDocument/2006/relationships/image" Target="../media/image339.jpeg"/><Relationship Id="rId75" Type="http://schemas.openxmlformats.org/officeDocument/2006/relationships/image" Target="../media/image344.png"/><Relationship Id="rId83" Type="http://schemas.openxmlformats.org/officeDocument/2006/relationships/image" Target="../media/image352.jpeg"/><Relationship Id="rId88" Type="http://schemas.openxmlformats.org/officeDocument/2006/relationships/image" Target="../media/image357.gif"/><Relationship Id="rId91" Type="http://schemas.openxmlformats.org/officeDocument/2006/relationships/image" Target="../media/image360.jpeg"/><Relationship Id="rId96" Type="http://schemas.openxmlformats.org/officeDocument/2006/relationships/image" Target="../media/image365.jpeg"/><Relationship Id="rId111" Type="http://schemas.openxmlformats.org/officeDocument/2006/relationships/image" Target="../media/image380.png"/><Relationship Id="rId132" Type="http://schemas.openxmlformats.org/officeDocument/2006/relationships/image" Target="../media/image401.gif"/><Relationship Id="rId1" Type="http://schemas.openxmlformats.org/officeDocument/2006/relationships/slideLayout" Target="../slideLayouts/slideLayout2.xml"/><Relationship Id="rId6" Type="http://schemas.openxmlformats.org/officeDocument/2006/relationships/image" Target="../media/image275.jpeg"/><Relationship Id="rId15" Type="http://schemas.openxmlformats.org/officeDocument/2006/relationships/image" Target="../media/image284.png"/><Relationship Id="rId23" Type="http://schemas.openxmlformats.org/officeDocument/2006/relationships/image" Target="../media/image292.jpeg"/><Relationship Id="rId28" Type="http://schemas.openxmlformats.org/officeDocument/2006/relationships/image" Target="../media/image297.jpeg"/><Relationship Id="rId36" Type="http://schemas.openxmlformats.org/officeDocument/2006/relationships/image" Target="../media/image305.jpeg"/><Relationship Id="rId49" Type="http://schemas.openxmlformats.org/officeDocument/2006/relationships/image" Target="../media/image318.png"/><Relationship Id="rId57" Type="http://schemas.openxmlformats.org/officeDocument/2006/relationships/image" Target="../media/image326.jpeg"/><Relationship Id="rId106" Type="http://schemas.openxmlformats.org/officeDocument/2006/relationships/image" Target="../media/image375.png"/><Relationship Id="rId114" Type="http://schemas.openxmlformats.org/officeDocument/2006/relationships/image" Target="../media/image383.png"/><Relationship Id="rId119" Type="http://schemas.openxmlformats.org/officeDocument/2006/relationships/image" Target="../media/image388.png"/><Relationship Id="rId127" Type="http://schemas.openxmlformats.org/officeDocument/2006/relationships/image" Target="../media/image396.png"/><Relationship Id="rId10" Type="http://schemas.openxmlformats.org/officeDocument/2006/relationships/image" Target="../media/image279.jpeg"/><Relationship Id="rId31" Type="http://schemas.openxmlformats.org/officeDocument/2006/relationships/image" Target="../media/image300.png"/><Relationship Id="rId44" Type="http://schemas.openxmlformats.org/officeDocument/2006/relationships/image" Target="../media/image313.png"/><Relationship Id="rId52" Type="http://schemas.openxmlformats.org/officeDocument/2006/relationships/image" Target="../media/image321.png"/><Relationship Id="rId60" Type="http://schemas.openxmlformats.org/officeDocument/2006/relationships/image" Target="../media/image329.jpeg"/><Relationship Id="rId65" Type="http://schemas.openxmlformats.org/officeDocument/2006/relationships/image" Target="../media/image334.png"/><Relationship Id="rId73" Type="http://schemas.openxmlformats.org/officeDocument/2006/relationships/image" Target="../media/image342.png"/><Relationship Id="rId78" Type="http://schemas.openxmlformats.org/officeDocument/2006/relationships/image" Target="../media/image347.png"/><Relationship Id="rId81" Type="http://schemas.openxmlformats.org/officeDocument/2006/relationships/image" Target="../media/image350.jpeg"/><Relationship Id="rId86" Type="http://schemas.openxmlformats.org/officeDocument/2006/relationships/image" Target="../media/image355.jpeg"/><Relationship Id="rId94" Type="http://schemas.openxmlformats.org/officeDocument/2006/relationships/image" Target="../media/image363.png"/><Relationship Id="rId99" Type="http://schemas.openxmlformats.org/officeDocument/2006/relationships/image" Target="../media/image368.jpeg"/><Relationship Id="rId101" Type="http://schemas.openxmlformats.org/officeDocument/2006/relationships/image" Target="../media/image370.png"/><Relationship Id="rId122" Type="http://schemas.openxmlformats.org/officeDocument/2006/relationships/image" Target="../media/image391.png"/><Relationship Id="rId130" Type="http://schemas.openxmlformats.org/officeDocument/2006/relationships/image" Target="../media/image399.jpeg"/><Relationship Id="rId135" Type="http://schemas.openxmlformats.org/officeDocument/2006/relationships/image" Target="../media/image404.jpeg"/><Relationship Id="rId4" Type="http://schemas.openxmlformats.org/officeDocument/2006/relationships/image" Target="../media/image274.jpeg"/><Relationship Id="rId9" Type="http://schemas.openxmlformats.org/officeDocument/2006/relationships/image" Target="../media/image278.jpeg"/><Relationship Id="rId13" Type="http://schemas.openxmlformats.org/officeDocument/2006/relationships/image" Target="../media/image282.png"/><Relationship Id="rId18" Type="http://schemas.openxmlformats.org/officeDocument/2006/relationships/image" Target="../media/image287.gif"/><Relationship Id="rId39" Type="http://schemas.openxmlformats.org/officeDocument/2006/relationships/image" Target="../media/image308.jpeg"/><Relationship Id="rId109" Type="http://schemas.openxmlformats.org/officeDocument/2006/relationships/image" Target="../media/image378.png"/><Relationship Id="rId34" Type="http://schemas.openxmlformats.org/officeDocument/2006/relationships/image" Target="../media/image303.png"/><Relationship Id="rId50" Type="http://schemas.openxmlformats.org/officeDocument/2006/relationships/image" Target="../media/image319.jpeg"/><Relationship Id="rId55" Type="http://schemas.openxmlformats.org/officeDocument/2006/relationships/image" Target="../media/image324.jpeg"/><Relationship Id="rId76" Type="http://schemas.openxmlformats.org/officeDocument/2006/relationships/image" Target="../media/image345.png"/><Relationship Id="rId97" Type="http://schemas.openxmlformats.org/officeDocument/2006/relationships/image" Target="../media/image366.jpeg"/><Relationship Id="rId104" Type="http://schemas.openxmlformats.org/officeDocument/2006/relationships/image" Target="../media/image373.jpeg"/><Relationship Id="rId120" Type="http://schemas.openxmlformats.org/officeDocument/2006/relationships/image" Target="../media/image389.gif"/><Relationship Id="rId125" Type="http://schemas.openxmlformats.org/officeDocument/2006/relationships/image" Target="../media/image394.gif"/><Relationship Id="rId7" Type="http://schemas.openxmlformats.org/officeDocument/2006/relationships/image" Target="../media/image276.jpeg"/><Relationship Id="rId71" Type="http://schemas.openxmlformats.org/officeDocument/2006/relationships/image" Target="../media/image340.jpeg"/><Relationship Id="rId92" Type="http://schemas.openxmlformats.org/officeDocument/2006/relationships/image" Target="../media/image361.jpeg"/><Relationship Id="rId2" Type="http://schemas.openxmlformats.org/officeDocument/2006/relationships/notesSlide" Target="../notesSlides/notesSlide8.xml"/><Relationship Id="rId29" Type="http://schemas.openxmlformats.org/officeDocument/2006/relationships/image" Target="../media/image298.jpeg"/><Relationship Id="rId24" Type="http://schemas.openxmlformats.org/officeDocument/2006/relationships/image" Target="../media/image293.jpeg"/><Relationship Id="rId40" Type="http://schemas.openxmlformats.org/officeDocument/2006/relationships/image" Target="../media/image309.jpeg"/><Relationship Id="rId45" Type="http://schemas.openxmlformats.org/officeDocument/2006/relationships/image" Target="../media/image314.jpeg"/><Relationship Id="rId66" Type="http://schemas.openxmlformats.org/officeDocument/2006/relationships/image" Target="../media/image335.jpeg"/><Relationship Id="rId87" Type="http://schemas.openxmlformats.org/officeDocument/2006/relationships/image" Target="../media/image356.png"/><Relationship Id="rId110" Type="http://schemas.openxmlformats.org/officeDocument/2006/relationships/image" Target="../media/image379.jpeg"/><Relationship Id="rId115" Type="http://schemas.openxmlformats.org/officeDocument/2006/relationships/image" Target="../media/image384.png"/><Relationship Id="rId131" Type="http://schemas.openxmlformats.org/officeDocument/2006/relationships/image" Target="../media/image400.gif"/><Relationship Id="rId136" Type="http://schemas.openxmlformats.org/officeDocument/2006/relationships/image" Target="../media/image405.jpeg"/><Relationship Id="rId61" Type="http://schemas.openxmlformats.org/officeDocument/2006/relationships/image" Target="../media/image330.jpeg"/><Relationship Id="rId82" Type="http://schemas.openxmlformats.org/officeDocument/2006/relationships/image" Target="../media/image351.jpeg"/><Relationship Id="rId19" Type="http://schemas.openxmlformats.org/officeDocument/2006/relationships/image" Target="../media/image2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313" y="5346097"/>
            <a:ext cx="1759077" cy="86779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8266" t="3022" r="8641"/>
          <a:stretch/>
        </p:blipFill>
        <p:spPr>
          <a:xfrm>
            <a:off x="107504" y="116632"/>
            <a:ext cx="8928992" cy="5184576"/>
          </a:xfrm>
          <a:prstGeom prst="rect">
            <a:avLst/>
          </a:prstGeom>
        </p:spPr>
      </p:pic>
      <p:sp>
        <p:nvSpPr>
          <p:cNvPr id="3" name="Subtitle 2"/>
          <p:cNvSpPr>
            <a:spLocks noGrp="1"/>
          </p:cNvSpPr>
          <p:nvPr>
            <p:ph type="subTitle" idx="1"/>
          </p:nvPr>
        </p:nvSpPr>
        <p:spPr>
          <a:xfrm>
            <a:off x="1907704" y="260648"/>
            <a:ext cx="6659877" cy="1079824"/>
          </a:xfrm>
        </p:spPr>
        <p:txBody>
          <a:bodyPr>
            <a:noAutofit/>
          </a:bodyPr>
          <a:lstStyle/>
          <a:p>
            <a:pPr algn="l">
              <a:lnSpc>
                <a:spcPct val="120000"/>
              </a:lnSpc>
              <a:spcBef>
                <a:spcPts val="300"/>
              </a:spcBef>
            </a:pPr>
            <a:r>
              <a:rPr lang="en-GB" sz="2400" b="1" dirty="0">
                <a:solidFill>
                  <a:schemeClr val="bg1"/>
                </a:solidFill>
                <a:latin typeface="Segoe UI" panose="020B0502040204020203" pitchFamily="34" charset="0"/>
                <a:cs typeface="Segoe UI" panose="020B0502040204020203" pitchFamily="34" charset="0"/>
              </a:rPr>
              <a:t>A new way of bringing investors &amp; listed companies together </a:t>
            </a:r>
          </a:p>
          <a:p>
            <a:pPr algn="l">
              <a:lnSpc>
                <a:spcPct val="120000"/>
              </a:lnSpc>
              <a:spcBef>
                <a:spcPts val="300"/>
              </a:spcBef>
            </a:pPr>
            <a:endParaRPr lang="en-GB" sz="2400" b="1" dirty="0">
              <a:solidFill>
                <a:schemeClr val="bg1"/>
              </a:solidFill>
              <a:latin typeface="ITC New Baskerville Std" panose="02020602060506020304" pitchFamily="18" charset="0"/>
              <a:cs typeface="Segoe UI Light" panose="020B0502040204020203"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5346096"/>
            <a:ext cx="1759080" cy="86779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1749" y="5346096"/>
            <a:ext cx="1759080" cy="867797"/>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5936" y="5346096"/>
            <a:ext cx="1759079" cy="867797"/>
          </a:xfrm>
          <a:prstGeom prst="rect">
            <a:avLst/>
          </a:prstGeom>
        </p:spPr>
      </p:pic>
      <p:sp>
        <p:nvSpPr>
          <p:cNvPr id="21" name="Rectangle 20"/>
          <p:cNvSpPr/>
          <p:nvPr/>
        </p:nvSpPr>
        <p:spPr>
          <a:xfrm>
            <a:off x="6750890" y="6061646"/>
            <a:ext cx="482693" cy="144016"/>
          </a:xfrm>
          <a:prstGeom prst="rect">
            <a:avLst/>
          </a:prstGeom>
          <a:solidFill>
            <a:schemeClr val="bg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789912" y="6042075"/>
            <a:ext cx="614992" cy="184666"/>
          </a:xfrm>
          <a:prstGeom prst="rect">
            <a:avLst/>
          </a:prstGeom>
          <a:noFill/>
        </p:spPr>
        <p:txBody>
          <a:bodyPr wrap="square" rtlCol="0">
            <a:spAutoFit/>
          </a:bodyPr>
          <a:lstStyle/>
          <a:p>
            <a:r>
              <a:rPr lang="en-GB" sz="600" dirty="0">
                <a:solidFill>
                  <a:schemeClr val="bg1"/>
                </a:solidFill>
              </a:rPr>
              <a:t>Munich</a:t>
            </a:r>
          </a:p>
        </p:txBody>
      </p:sp>
      <p:sp>
        <p:nvSpPr>
          <p:cNvPr id="23" name="Rectangle 22"/>
          <p:cNvSpPr/>
          <p:nvPr/>
        </p:nvSpPr>
        <p:spPr>
          <a:xfrm>
            <a:off x="4958652" y="6062224"/>
            <a:ext cx="482693" cy="144016"/>
          </a:xfrm>
          <a:prstGeom prst="rect">
            <a:avLst/>
          </a:prstGeom>
          <a:solidFill>
            <a:schemeClr val="bg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935756" y="6042653"/>
            <a:ext cx="614992" cy="184666"/>
          </a:xfrm>
          <a:prstGeom prst="rect">
            <a:avLst/>
          </a:prstGeom>
          <a:noFill/>
        </p:spPr>
        <p:txBody>
          <a:bodyPr wrap="square" rtlCol="0">
            <a:spAutoFit/>
          </a:bodyPr>
          <a:lstStyle/>
          <a:p>
            <a:r>
              <a:rPr lang="en-GB" sz="600" dirty="0">
                <a:solidFill>
                  <a:schemeClr val="bg1"/>
                </a:solidFill>
              </a:rPr>
              <a:t>Amsterdam</a:t>
            </a:r>
          </a:p>
        </p:txBody>
      </p:sp>
      <p:sp>
        <p:nvSpPr>
          <p:cNvPr id="25" name="Rectangle 24"/>
          <p:cNvSpPr/>
          <p:nvPr/>
        </p:nvSpPr>
        <p:spPr>
          <a:xfrm>
            <a:off x="3165457" y="6059148"/>
            <a:ext cx="482693" cy="144016"/>
          </a:xfrm>
          <a:prstGeom prst="rect">
            <a:avLst/>
          </a:prstGeom>
          <a:solidFill>
            <a:schemeClr val="bg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3191777" y="6038782"/>
            <a:ext cx="614992" cy="184666"/>
          </a:xfrm>
          <a:prstGeom prst="rect">
            <a:avLst/>
          </a:prstGeom>
          <a:noFill/>
        </p:spPr>
        <p:txBody>
          <a:bodyPr wrap="square" rtlCol="0">
            <a:spAutoFit/>
          </a:bodyPr>
          <a:lstStyle/>
          <a:p>
            <a:r>
              <a:rPr lang="en-GB" sz="600" dirty="0">
                <a:solidFill>
                  <a:schemeClr val="bg1"/>
                </a:solidFill>
              </a:rPr>
              <a:t>Chicago</a:t>
            </a:r>
          </a:p>
        </p:txBody>
      </p:sp>
      <p:sp>
        <p:nvSpPr>
          <p:cNvPr id="27" name="Rectangle 26"/>
          <p:cNvSpPr/>
          <p:nvPr/>
        </p:nvSpPr>
        <p:spPr>
          <a:xfrm>
            <a:off x="1372240" y="6062765"/>
            <a:ext cx="482693" cy="144016"/>
          </a:xfrm>
          <a:prstGeom prst="rect">
            <a:avLst/>
          </a:prstGeom>
          <a:solidFill>
            <a:schemeClr val="bg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432220" y="6040336"/>
            <a:ext cx="614992" cy="184666"/>
          </a:xfrm>
          <a:prstGeom prst="rect">
            <a:avLst/>
          </a:prstGeom>
          <a:noFill/>
        </p:spPr>
        <p:txBody>
          <a:bodyPr wrap="square" rtlCol="0">
            <a:spAutoFit/>
          </a:bodyPr>
          <a:lstStyle/>
          <a:p>
            <a:r>
              <a:rPr lang="en-GB" sz="600" dirty="0">
                <a:solidFill>
                  <a:schemeClr val="bg1"/>
                </a:solidFill>
              </a:rPr>
              <a:t>Tokyo</a:t>
            </a:r>
          </a:p>
        </p:txBody>
      </p:sp>
      <p:sp>
        <p:nvSpPr>
          <p:cNvPr id="29" name="Rectangle 28"/>
          <p:cNvSpPr/>
          <p:nvPr/>
        </p:nvSpPr>
        <p:spPr>
          <a:xfrm>
            <a:off x="8540157" y="5148637"/>
            <a:ext cx="482693" cy="144016"/>
          </a:xfrm>
          <a:prstGeom prst="rect">
            <a:avLst/>
          </a:prstGeom>
          <a:solidFill>
            <a:schemeClr val="bg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574668" y="5124303"/>
            <a:ext cx="518914" cy="184666"/>
          </a:xfrm>
          <a:prstGeom prst="rect">
            <a:avLst/>
          </a:prstGeom>
          <a:noFill/>
        </p:spPr>
        <p:txBody>
          <a:bodyPr wrap="square" rtlCol="0">
            <a:spAutoFit/>
          </a:bodyPr>
          <a:lstStyle/>
          <a:p>
            <a:r>
              <a:rPr lang="en-GB" sz="600" dirty="0">
                <a:solidFill>
                  <a:schemeClr val="bg1"/>
                </a:solidFill>
              </a:rPr>
              <a:t>London</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7418" y="5346096"/>
            <a:ext cx="1759078" cy="867796"/>
          </a:xfrm>
          <a:prstGeom prst="rect">
            <a:avLst/>
          </a:prstGeom>
        </p:spPr>
      </p:pic>
      <p:sp>
        <p:nvSpPr>
          <p:cNvPr id="31" name="Rectangle 30"/>
          <p:cNvSpPr/>
          <p:nvPr/>
        </p:nvSpPr>
        <p:spPr>
          <a:xfrm>
            <a:off x="8540597" y="6063790"/>
            <a:ext cx="482693" cy="144016"/>
          </a:xfrm>
          <a:prstGeom prst="rect">
            <a:avLst/>
          </a:prstGeom>
          <a:solidFill>
            <a:schemeClr val="bg1">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8536750" y="6047077"/>
            <a:ext cx="614992" cy="184666"/>
          </a:xfrm>
          <a:prstGeom prst="rect">
            <a:avLst/>
          </a:prstGeom>
          <a:noFill/>
        </p:spPr>
        <p:txBody>
          <a:bodyPr wrap="square" rtlCol="0">
            <a:spAutoFit/>
          </a:bodyPr>
          <a:lstStyle/>
          <a:p>
            <a:r>
              <a:rPr lang="en-GB" sz="600" dirty="0">
                <a:solidFill>
                  <a:schemeClr val="bg1"/>
                </a:solidFill>
              </a:rPr>
              <a:t>Edinburgh</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988" y="201022"/>
            <a:ext cx="1430684" cy="1433754"/>
          </a:xfrm>
          <a:prstGeom prst="rect">
            <a:avLst/>
          </a:prstGeom>
        </p:spPr>
      </p:pic>
      <p:sp>
        <p:nvSpPr>
          <p:cNvPr id="33" name="Footer Placeholder 4"/>
          <p:cNvSpPr>
            <a:spLocks noGrp="1"/>
          </p:cNvSpPr>
          <p:nvPr>
            <p:ph type="ftr" sz="quarter" idx="11"/>
          </p:nvPr>
        </p:nvSpPr>
        <p:spPr>
          <a:xfrm>
            <a:off x="3124200" y="6356350"/>
            <a:ext cx="2895600" cy="365125"/>
          </a:xfrm>
        </p:spPr>
        <p:txBody>
          <a:bodyPr/>
          <a:lstStyle/>
          <a:p>
            <a:r>
              <a:rPr lang="en-GB" dirty="0">
                <a:latin typeface="Segoe UI" panose="020B0502040204020203" pitchFamily="34" charset="0"/>
                <a:cs typeface="Segoe UI" panose="020B0502040204020203" pitchFamily="34" charset="0"/>
              </a:rPr>
              <a:t>© ingage IR LTD, May 2017 Confidential </a:t>
            </a:r>
          </a:p>
        </p:txBody>
      </p:sp>
    </p:spTree>
    <p:extLst>
      <p:ext uri="{BB962C8B-B14F-4D97-AF65-F5344CB8AC3E}">
        <p14:creationId xmlns:p14="http://schemas.microsoft.com/office/powerpoint/2010/main" val="395245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sosceles Triangle 42"/>
          <p:cNvSpPr/>
          <p:nvPr/>
        </p:nvSpPr>
        <p:spPr>
          <a:xfrm rot="12968150">
            <a:off x="6233817" y="4086281"/>
            <a:ext cx="221339" cy="544685"/>
          </a:xfrm>
          <a:prstGeom prst="triangle">
            <a:avLst/>
          </a:prstGeom>
          <a:solidFill>
            <a:srgbClr val="C1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16" name="Title 1"/>
          <p:cNvSpPr>
            <a:spLocks noGrp="1"/>
          </p:cNvSpPr>
          <p:nvPr>
            <p:ph type="title"/>
          </p:nvPr>
        </p:nvSpPr>
        <p:spPr>
          <a:xfrm>
            <a:off x="456734" y="138452"/>
            <a:ext cx="8219256" cy="357843"/>
          </a:xfrm>
        </p:spPr>
        <p:txBody>
          <a:bodyPr>
            <a:noAutofit/>
          </a:bodyPr>
          <a:lstStyle/>
          <a:p>
            <a:r>
              <a:rPr lang="en-GB" sz="1800" b="1" dirty="0">
                <a:latin typeface="Segoe UI" panose="020B0502040204020203" pitchFamily="34" charset="0"/>
                <a:cs typeface="Segoe UI" panose="020B0502040204020203" pitchFamily="34" charset="0"/>
              </a:rPr>
              <a:t>What our corporate clients say about us</a:t>
            </a:r>
          </a:p>
        </p:txBody>
      </p:sp>
      <p:sp>
        <p:nvSpPr>
          <p:cNvPr id="26"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10</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20" name="Isosceles Triangle 19"/>
          <p:cNvSpPr/>
          <p:nvPr/>
        </p:nvSpPr>
        <p:spPr>
          <a:xfrm rot="12968150">
            <a:off x="76316" y="5452943"/>
            <a:ext cx="241446" cy="470393"/>
          </a:xfrm>
          <a:prstGeom prst="triangle">
            <a:avLst/>
          </a:prstGeom>
          <a:solidFill>
            <a:srgbClr val="008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21" name="Isosceles Triangle 20"/>
          <p:cNvSpPr/>
          <p:nvPr/>
        </p:nvSpPr>
        <p:spPr>
          <a:xfrm rot="12702332">
            <a:off x="140742" y="4090932"/>
            <a:ext cx="221339" cy="544685"/>
          </a:xfrm>
          <a:prstGeom prst="triangle">
            <a:avLst/>
          </a:prstGeom>
          <a:solidFill>
            <a:srgbClr val="C1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22" name="Isosceles Triangle 21"/>
          <p:cNvSpPr/>
          <p:nvPr/>
        </p:nvSpPr>
        <p:spPr>
          <a:xfrm rot="13065793">
            <a:off x="216189" y="2573898"/>
            <a:ext cx="241446" cy="470393"/>
          </a:xfrm>
          <a:prstGeom prst="triangle">
            <a:avLst/>
          </a:prstGeom>
          <a:solidFill>
            <a:srgbClr val="008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23" name="Rounded Rectangular Callout 22"/>
          <p:cNvSpPr/>
          <p:nvPr/>
        </p:nvSpPr>
        <p:spPr>
          <a:xfrm>
            <a:off x="151922" y="4865590"/>
            <a:ext cx="8818990" cy="730147"/>
          </a:xfrm>
          <a:prstGeom prst="wedgeRoundRectCallout">
            <a:avLst>
              <a:gd name="adj1" fmla="val 30065"/>
              <a:gd name="adj2" fmla="val 48222"/>
              <a:gd name="adj3" fmla="val 16667"/>
            </a:avLst>
          </a:prstGeom>
          <a:solidFill>
            <a:srgbClr val="00857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Aft>
                <a:spcPts val="600"/>
              </a:spcAft>
              <a:tabLst>
                <a:tab pos="1435100" algn="l"/>
              </a:tabLst>
            </a:pPr>
            <a:r>
              <a:rPr lang="en-GB" sz="1100" dirty="0">
                <a:solidFill>
                  <a:prstClr val="white"/>
                </a:solidFill>
                <a:latin typeface="Segoe UI" panose="020B0502040204020203" pitchFamily="34" charset="0"/>
                <a:cs typeface="Segoe UI" panose="020B0502040204020203" pitchFamily="34" charset="0"/>
              </a:rPr>
              <a:t>		“As a pan-European exchange operator we are keen to be at the cutting edge of best practice and follow new 		developments closely. ingage offers a unique platform and brings new tools to our IR which we are keen to 		put into practise.” </a:t>
            </a:r>
          </a:p>
        </p:txBody>
      </p:sp>
      <p:sp>
        <p:nvSpPr>
          <p:cNvPr id="24" name="Rounded Rectangular Callout 23"/>
          <p:cNvSpPr/>
          <p:nvPr/>
        </p:nvSpPr>
        <p:spPr>
          <a:xfrm>
            <a:off x="151922" y="3322920"/>
            <a:ext cx="2972278" cy="932462"/>
          </a:xfrm>
          <a:prstGeom prst="wedgeRoundRectCallout">
            <a:avLst>
              <a:gd name="adj1" fmla="val 30065"/>
              <a:gd name="adj2" fmla="val 48222"/>
              <a:gd name="adj3" fmla="val 16667"/>
            </a:avLst>
          </a:prstGeom>
          <a:solidFill>
            <a:srgbClr val="C1D72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Aft>
                <a:spcPts val="600"/>
              </a:spcAft>
              <a:tabLst>
                <a:tab pos="1160463" algn="l"/>
              </a:tabLst>
            </a:pPr>
            <a:r>
              <a:rPr lang="en-GB" sz="1100" dirty="0">
                <a:solidFill>
                  <a:prstClr val="black"/>
                </a:solidFill>
                <a:latin typeface="Segoe UI" panose="020B0502040204020203" pitchFamily="34" charset="0"/>
                <a:cs typeface="Segoe UI" panose="020B0502040204020203" pitchFamily="34" charset="0"/>
              </a:rPr>
              <a:t>	“A customer focused 	team, intuitive/easy to use app. </a:t>
            </a:r>
            <a:r>
              <a:rPr lang="en-GB" sz="1100" i="1" dirty="0">
                <a:solidFill>
                  <a:prstClr val="black"/>
                </a:solidFill>
                <a:latin typeface="Segoe UI" panose="020B0502040204020203" pitchFamily="34" charset="0"/>
                <a:cs typeface="Segoe UI" panose="020B0502040204020203" pitchFamily="34" charset="0"/>
              </a:rPr>
              <a:t>in</a:t>
            </a:r>
            <a:r>
              <a:rPr lang="en-GB" sz="1100" b="1" dirty="0">
                <a:solidFill>
                  <a:prstClr val="black"/>
                </a:solidFill>
                <a:latin typeface="Segoe UI" panose="020B0502040204020203" pitchFamily="34" charset="0"/>
                <a:cs typeface="Segoe UI" panose="020B0502040204020203" pitchFamily="34" charset="0"/>
              </a:rPr>
              <a:t>gage</a:t>
            </a:r>
            <a:r>
              <a:rPr lang="en-GB" sz="1100" dirty="0">
                <a:solidFill>
                  <a:prstClr val="black"/>
                </a:solidFill>
                <a:latin typeface="Segoe UI" panose="020B0502040204020203" pitchFamily="34" charset="0"/>
                <a:cs typeface="Segoe UI" panose="020B0502040204020203" pitchFamily="34" charset="0"/>
              </a:rPr>
              <a:t> is a powerful ingredient to help drive our IR team forward.”</a:t>
            </a:r>
          </a:p>
        </p:txBody>
      </p:sp>
      <p:pic>
        <p:nvPicPr>
          <p:cNvPr id="25" name="Picture 2" descr="http://www.starhop.com/library/images/logos/national-gr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11" y="3455954"/>
            <a:ext cx="1115016" cy="24798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216624" y="1116710"/>
            <a:ext cx="4731226" cy="1623432"/>
          </a:xfrm>
          <a:prstGeom prst="wedgeRoundRectCallout">
            <a:avLst>
              <a:gd name="adj1" fmla="val 30065"/>
              <a:gd name="adj2" fmla="val 48222"/>
              <a:gd name="adj3" fmla="val 16667"/>
            </a:avLst>
          </a:prstGeom>
          <a:solidFill>
            <a:srgbClr val="00857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algn="just">
              <a:spcAft>
                <a:spcPts val="600"/>
              </a:spcAft>
              <a:tabLst>
                <a:tab pos="893763" algn="l"/>
              </a:tabLst>
            </a:pPr>
            <a:r>
              <a:rPr lang="en-GB" sz="1100" dirty="0">
                <a:solidFill>
                  <a:schemeClr val="bg1"/>
                </a:solidFill>
                <a:latin typeface="Segoe UI" panose="020B0502040204020203" pitchFamily="34" charset="0"/>
                <a:cs typeface="Segoe UI" panose="020B0502040204020203" pitchFamily="34" charset="0"/>
              </a:rPr>
              <a:t>	“Tullow has been working with </a:t>
            </a:r>
            <a:r>
              <a:rPr lang="en-GB" sz="1100" i="1" dirty="0">
                <a:solidFill>
                  <a:schemeClr val="bg1"/>
                </a:solidFill>
                <a:latin typeface="Segoe UI" panose="020B0502040204020203" pitchFamily="34" charset="0"/>
                <a:cs typeface="Segoe UI" panose="020B0502040204020203" pitchFamily="34" charset="0"/>
              </a:rPr>
              <a:t>in</a:t>
            </a:r>
            <a:r>
              <a:rPr lang="en-GB" sz="1100" b="1" dirty="0">
                <a:solidFill>
                  <a:schemeClr val="bg1"/>
                </a:solidFill>
                <a:latin typeface="Segoe UI" panose="020B0502040204020203" pitchFamily="34" charset="0"/>
                <a:cs typeface="Segoe UI" panose="020B0502040204020203" pitchFamily="34" charset="0"/>
              </a:rPr>
              <a:t>gage</a:t>
            </a:r>
            <a:r>
              <a:rPr lang="en-GB" sz="1100" dirty="0">
                <a:solidFill>
                  <a:schemeClr val="bg1"/>
                </a:solidFill>
                <a:latin typeface="Segoe UI" panose="020B0502040204020203" pitchFamily="34" charset="0"/>
                <a:cs typeface="Segoe UI" panose="020B0502040204020203" pitchFamily="34" charset="0"/>
              </a:rPr>
              <a:t> for a 	number of 	years to ensure we stay abreast of the changing 	regulatory landscape. The </a:t>
            </a:r>
            <a:r>
              <a:rPr lang="en-GB" sz="1100" i="1" dirty="0">
                <a:solidFill>
                  <a:schemeClr val="bg1"/>
                </a:solidFill>
                <a:latin typeface="Segoe UI" panose="020B0502040204020203" pitchFamily="34" charset="0"/>
                <a:cs typeface="Segoe UI" panose="020B0502040204020203" pitchFamily="34" charset="0"/>
              </a:rPr>
              <a:t>in</a:t>
            </a:r>
            <a:r>
              <a:rPr lang="en-GB" sz="1100" b="1" dirty="0">
                <a:solidFill>
                  <a:schemeClr val="bg1"/>
                </a:solidFill>
                <a:latin typeface="Segoe UI" panose="020B0502040204020203" pitchFamily="34" charset="0"/>
                <a:cs typeface="Segoe UI" panose="020B0502040204020203" pitchFamily="34" charset="0"/>
              </a:rPr>
              <a:t>gage </a:t>
            </a:r>
            <a:r>
              <a:rPr lang="en-GB" sz="1100" dirty="0">
                <a:solidFill>
                  <a:schemeClr val="bg1"/>
                </a:solidFill>
                <a:latin typeface="Segoe UI" panose="020B0502040204020203" pitchFamily="34" charset="0"/>
                <a:cs typeface="Segoe UI" panose="020B0502040204020203" pitchFamily="34" charset="0"/>
              </a:rPr>
              <a:t>team have 	always provided a first class service and we have done a number of excellent Management roadshows with them in London and Edinburgh. Getting direct feedback from investors is extremely helpful when analysing the success of a roadshow and the </a:t>
            </a:r>
            <a:r>
              <a:rPr lang="en-GB" sz="1100" i="1" dirty="0">
                <a:solidFill>
                  <a:schemeClr val="bg1"/>
                </a:solidFill>
                <a:latin typeface="Segoe UI" panose="020B0502040204020203" pitchFamily="34" charset="0"/>
                <a:cs typeface="Segoe UI" panose="020B0502040204020203" pitchFamily="34" charset="0"/>
              </a:rPr>
              <a:t>in</a:t>
            </a:r>
            <a:r>
              <a:rPr lang="en-GB" sz="1100" b="1" dirty="0">
                <a:solidFill>
                  <a:schemeClr val="bg1"/>
                </a:solidFill>
                <a:latin typeface="Segoe UI" panose="020B0502040204020203" pitchFamily="34" charset="0"/>
                <a:cs typeface="Segoe UI" panose="020B0502040204020203" pitchFamily="34" charset="0"/>
              </a:rPr>
              <a:t>gage</a:t>
            </a:r>
            <a:r>
              <a:rPr lang="en-GB" sz="1100" dirty="0">
                <a:solidFill>
                  <a:schemeClr val="bg1"/>
                </a:solidFill>
                <a:latin typeface="Segoe UI" panose="020B0502040204020203" pitchFamily="34" charset="0"/>
                <a:cs typeface="Segoe UI" panose="020B0502040204020203" pitchFamily="34" charset="0"/>
              </a:rPr>
              <a:t> platform delivers that service in a timely and transparent manner.”</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957" y="1274756"/>
            <a:ext cx="792564" cy="554795"/>
          </a:xfrm>
          <a:prstGeom prst="rect">
            <a:avLst/>
          </a:prstGeom>
        </p:spPr>
      </p:pic>
      <p:sp>
        <p:nvSpPr>
          <p:cNvPr id="29" name="Isosceles Triangle 28"/>
          <p:cNvSpPr/>
          <p:nvPr/>
        </p:nvSpPr>
        <p:spPr>
          <a:xfrm rot="13177809">
            <a:off x="4982509" y="2516277"/>
            <a:ext cx="221339" cy="544685"/>
          </a:xfrm>
          <a:prstGeom prst="triangle">
            <a:avLst/>
          </a:prstGeom>
          <a:solidFill>
            <a:srgbClr val="C1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30" name="Rounded Rectangular Callout 29"/>
          <p:cNvSpPr/>
          <p:nvPr/>
        </p:nvSpPr>
        <p:spPr>
          <a:xfrm>
            <a:off x="5076056" y="1116711"/>
            <a:ext cx="3920056" cy="1613084"/>
          </a:xfrm>
          <a:prstGeom prst="wedgeRoundRectCallout">
            <a:avLst>
              <a:gd name="adj1" fmla="val 30065"/>
              <a:gd name="adj2" fmla="val 48222"/>
              <a:gd name="adj3" fmla="val 16667"/>
            </a:avLst>
          </a:prstGeom>
          <a:solidFill>
            <a:srgbClr val="C1D72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Aft>
                <a:spcPts val="600"/>
              </a:spcAft>
              <a:tabLst>
                <a:tab pos="1438275" algn="l"/>
              </a:tabLst>
            </a:pPr>
            <a:r>
              <a:rPr lang="en-GB" sz="1100" dirty="0">
                <a:solidFill>
                  <a:prstClr val="black"/>
                </a:solidFill>
                <a:latin typeface="Segoe UI" panose="020B0502040204020203" pitchFamily="34" charset="0"/>
                <a:cs typeface="Segoe UI" panose="020B0502040204020203" pitchFamily="34" charset="0"/>
              </a:rPr>
              <a:t>	“</a:t>
            </a:r>
            <a:r>
              <a:rPr lang="en-GB" sz="1100" i="1" dirty="0">
                <a:solidFill>
                  <a:prstClr val="black"/>
                </a:solidFill>
                <a:latin typeface="Segoe UI" panose="020B0502040204020203" pitchFamily="34" charset="0"/>
                <a:cs typeface="Segoe UI" panose="020B0502040204020203" pitchFamily="34" charset="0"/>
              </a:rPr>
              <a:t>in</a:t>
            </a:r>
            <a:r>
              <a:rPr lang="en-GB" sz="1100" b="1" dirty="0">
                <a:solidFill>
                  <a:prstClr val="black"/>
                </a:solidFill>
                <a:latin typeface="Segoe UI" panose="020B0502040204020203" pitchFamily="34" charset="0"/>
                <a:cs typeface="Segoe UI" panose="020B0502040204020203" pitchFamily="34" charset="0"/>
              </a:rPr>
              <a:t>gage</a:t>
            </a:r>
            <a:r>
              <a:rPr lang="en-GB" sz="1100" dirty="0">
                <a:solidFill>
                  <a:prstClr val="black"/>
                </a:solidFill>
                <a:latin typeface="Segoe UI" panose="020B0502040204020203" pitchFamily="34" charset="0"/>
                <a:cs typeface="Segoe UI" panose="020B0502040204020203" pitchFamily="34" charset="0"/>
              </a:rPr>
              <a:t> organised two excellent 	roadshows for us.  The logistics were spot on, even when we had to move meetings around during the roadshow.  The team quickly and efficiently shuffled meetings to accommodate us.  The feedback process was invaluable - the team helped us devise questions that gave us valuable insights into investor perceptions and their intention to invest."</a:t>
            </a:r>
          </a:p>
        </p:txBody>
      </p:sp>
      <p:sp>
        <p:nvSpPr>
          <p:cNvPr id="31" name="Rounded Rectangular Callout 30"/>
          <p:cNvSpPr/>
          <p:nvPr/>
        </p:nvSpPr>
        <p:spPr>
          <a:xfrm>
            <a:off x="3216345" y="3322920"/>
            <a:ext cx="2939831" cy="935476"/>
          </a:xfrm>
          <a:prstGeom prst="wedgeRoundRectCallout">
            <a:avLst>
              <a:gd name="adj1" fmla="val 30065"/>
              <a:gd name="adj2" fmla="val 48222"/>
              <a:gd name="adj3" fmla="val 16667"/>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algn="just">
              <a:spcAft>
                <a:spcPts val="600"/>
              </a:spcAft>
              <a:tabLst>
                <a:tab pos="1254125" algn="l"/>
              </a:tabLst>
            </a:pPr>
            <a:r>
              <a:rPr lang="en-GB" sz="1100" dirty="0">
                <a:solidFill>
                  <a:schemeClr val="bg1"/>
                </a:solidFill>
                <a:latin typeface="Segoe UI" panose="020B0502040204020203" pitchFamily="34" charset="0"/>
                <a:cs typeface="Segoe UI" panose="020B0502040204020203" pitchFamily="34" charset="0"/>
              </a:rPr>
              <a:t>	</a:t>
            </a:r>
            <a:r>
              <a:rPr lang="en-GB" sz="1100" dirty="0">
                <a:solidFill>
                  <a:prstClr val="white"/>
                </a:solidFill>
                <a:latin typeface="Segoe UI" panose="020B0502040204020203" pitchFamily="34" charset="0"/>
                <a:cs typeface="Segoe UI" panose="020B0502040204020203" pitchFamily="34" charset="0"/>
              </a:rPr>
              <a:t>“User friendly, great 	access team, flawless execution, impressive customer orientation. We like it.”</a:t>
            </a:r>
          </a:p>
        </p:txBody>
      </p:sp>
      <p:sp>
        <p:nvSpPr>
          <p:cNvPr id="32" name="Isosceles Triangle 31"/>
          <p:cNvSpPr/>
          <p:nvPr/>
        </p:nvSpPr>
        <p:spPr>
          <a:xfrm rot="12968150">
            <a:off x="3170878" y="4103016"/>
            <a:ext cx="241446" cy="47039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5139" y="3418366"/>
            <a:ext cx="1236106" cy="288293"/>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11" y="4912476"/>
            <a:ext cx="1671952" cy="518435"/>
          </a:xfrm>
          <a:prstGeom prst="rect">
            <a:avLst/>
          </a:prstGeom>
        </p:spPr>
      </p:pic>
      <p:sp>
        <p:nvSpPr>
          <p:cNvPr id="37" name="Rounded Rectangular Callout 36"/>
          <p:cNvSpPr/>
          <p:nvPr/>
        </p:nvSpPr>
        <p:spPr>
          <a:xfrm>
            <a:off x="6274515" y="3322920"/>
            <a:ext cx="2696397" cy="879975"/>
          </a:xfrm>
          <a:prstGeom prst="wedgeRoundRectCallout">
            <a:avLst>
              <a:gd name="adj1" fmla="val 30065"/>
              <a:gd name="adj2" fmla="val 48222"/>
              <a:gd name="adj3" fmla="val 16667"/>
            </a:avLst>
          </a:prstGeom>
          <a:solidFill>
            <a:srgbClr val="C1D72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Bef>
                <a:spcPts val="600"/>
              </a:spcBef>
              <a:spcAft>
                <a:spcPts val="600"/>
              </a:spcAft>
              <a:tabLst>
                <a:tab pos="985838" algn="l"/>
              </a:tabLst>
            </a:pPr>
            <a:endParaRPr lang="en-GB" sz="1100" dirty="0">
              <a:solidFill>
                <a:prstClr val="black"/>
              </a:solidFill>
              <a:latin typeface="Segoe UI" panose="020B0502040204020203" pitchFamily="34" charset="0"/>
              <a:cs typeface="Segoe UI" panose="020B0502040204020203" pitchFamily="34" charset="0"/>
            </a:endParaRPr>
          </a:p>
          <a:p>
            <a:pPr algn="just">
              <a:spcBef>
                <a:spcPts val="1800"/>
              </a:spcBef>
              <a:spcAft>
                <a:spcPts val="600"/>
              </a:spcAft>
              <a:tabLst>
                <a:tab pos="985838" algn="l"/>
              </a:tabLst>
            </a:pPr>
            <a:r>
              <a:rPr lang="en-GB" sz="1100" dirty="0">
                <a:solidFill>
                  <a:prstClr val="black"/>
                </a:solidFill>
                <a:latin typeface="Segoe UI" panose="020B0502040204020203" pitchFamily="34" charset="0"/>
                <a:cs typeface="Segoe UI" panose="020B0502040204020203" pitchFamily="34" charset="0"/>
              </a:rPr>
              <a:t>“You’ve revolutionised Scotland for us.”</a:t>
            </a:r>
          </a:p>
        </p:txBody>
      </p:sp>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28519" b="26488"/>
          <a:stretch/>
        </p:blipFill>
        <p:spPr>
          <a:xfrm>
            <a:off x="6423976" y="3421886"/>
            <a:ext cx="1532400" cy="390706"/>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1192609"/>
            <a:ext cx="1254695" cy="365533"/>
          </a:xfrm>
          <a:prstGeom prst="rect">
            <a:avLst/>
          </a:prstGeom>
        </p:spPr>
      </p:pic>
      <p:sp>
        <p:nvSpPr>
          <p:cNvPr id="38"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250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6734" y="138452"/>
            <a:ext cx="8219256" cy="357843"/>
          </a:xfrm>
        </p:spPr>
        <p:txBody>
          <a:bodyPr>
            <a:noAutofit/>
          </a:bodyPr>
          <a:lstStyle/>
          <a:p>
            <a:r>
              <a:rPr lang="en-GB" sz="1800" b="1" dirty="0">
                <a:latin typeface="Segoe UI" panose="020B0502040204020203" pitchFamily="34" charset="0"/>
                <a:cs typeface="Segoe UI" panose="020B0502040204020203" pitchFamily="34" charset="0"/>
              </a:rPr>
              <a:t>What our institutional clients say about us</a:t>
            </a:r>
          </a:p>
        </p:txBody>
      </p:sp>
      <p:sp>
        <p:nvSpPr>
          <p:cNvPr id="26"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11</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20" name="Isosceles Triangle 19"/>
          <p:cNvSpPr/>
          <p:nvPr/>
        </p:nvSpPr>
        <p:spPr>
          <a:xfrm rot="12968150">
            <a:off x="233327" y="3857785"/>
            <a:ext cx="241446" cy="470393"/>
          </a:xfrm>
          <a:prstGeom prst="triangle">
            <a:avLst/>
          </a:prstGeom>
          <a:solidFill>
            <a:srgbClr val="C1D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21" name="Rounded Rectangular Callout 20"/>
          <p:cNvSpPr/>
          <p:nvPr/>
        </p:nvSpPr>
        <p:spPr>
          <a:xfrm>
            <a:off x="5099504" y="733572"/>
            <a:ext cx="3890980" cy="2451417"/>
          </a:xfrm>
          <a:prstGeom prst="wedgeRoundRectCallout">
            <a:avLst>
              <a:gd name="adj1" fmla="val 30065"/>
              <a:gd name="adj2" fmla="val 48222"/>
              <a:gd name="adj3" fmla="val 16667"/>
            </a:avLst>
          </a:prstGeom>
          <a:solidFill>
            <a:srgbClr val="00857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spcAft>
                <a:spcPts val="600"/>
              </a:spcAft>
              <a:tabLst>
                <a:tab pos="1254125" algn="l"/>
              </a:tabLst>
            </a:pPr>
            <a:r>
              <a:rPr lang="en-GB" sz="1100" dirty="0">
                <a:solidFill>
                  <a:prstClr val="white"/>
                </a:solidFill>
                <a:latin typeface="Segoe UI" panose="020B0502040204020203" pitchFamily="34" charset="0"/>
                <a:cs typeface="Segoe UI" panose="020B0502040204020203" pitchFamily="34" charset="0"/>
              </a:rPr>
              <a:t>	“I think the reason we were keen 	to go with</a:t>
            </a:r>
            <a:r>
              <a:rPr lang="en-GB" sz="1100" i="1" dirty="0">
                <a:solidFill>
                  <a:prstClr val="black"/>
                </a:solidFill>
                <a:latin typeface="Segoe UI" panose="020B0502040204020203" pitchFamily="34" charset="0"/>
                <a:cs typeface="Segoe UI" panose="020B0502040204020203" pitchFamily="34" charset="0"/>
              </a:rPr>
              <a:t> </a:t>
            </a:r>
            <a:r>
              <a:rPr lang="en-GB" sz="1100" i="1" dirty="0">
                <a:solidFill>
                  <a:prstClr val="white"/>
                </a:solidFill>
                <a:latin typeface="Segoe UI" panose="020B0502040204020203" pitchFamily="34" charset="0"/>
                <a:cs typeface="Segoe UI" panose="020B0502040204020203" pitchFamily="34" charset="0"/>
              </a:rPr>
              <a:t>in</a:t>
            </a:r>
            <a:r>
              <a:rPr lang="en-GB" sz="1100" b="1" dirty="0">
                <a:solidFill>
                  <a:prstClr val="white"/>
                </a:solidFill>
                <a:latin typeface="Segoe UI" panose="020B0502040204020203" pitchFamily="34" charset="0"/>
                <a:cs typeface="Segoe UI" panose="020B0502040204020203" pitchFamily="34" charset="0"/>
              </a:rPr>
              <a:t>gage</a:t>
            </a:r>
            <a:r>
              <a:rPr lang="en-GB" sz="1100" b="1" dirty="0">
                <a:solidFill>
                  <a:prstClr val="black"/>
                </a:solidFill>
                <a:latin typeface="Segoe UI" panose="020B0502040204020203" pitchFamily="34" charset="0"/>
                <a:cs typeface="Segoe UI" panose="020B0502040204020203" pitchFamily="34" charset="0"/>
              </a:rPr>
              <a:t> </a:t>
            </a:r>
            <a:r>
              <a:rPr lang="en-GB" sz="1100" dirty="0">
                <a:solidFill>
                  <a:prstClr val="white"/>
                </a:solidFill>
                <a:latin typeface="Segoe UI" panose="020B0502040204020203" pitchFamily="34" charset="0"/>
                <a:cs typeface="Segoe UI" panose="020B0502040204020203" pitchFamily="34" charset="0"/>
              </a:rPr>
              <a:t>and to help it get 	some traction is because we like that its model is completely unconflicted. It’s very clear that its service is there to administer meetings between companies and investors – that’s all. And it does that very well.” </a:t>
            </a:r>
          </a:p>
          <a:p>
            <a:pPr algn="just">
              <a:spcAft>
                <a:spcPts val="600"/>
              </a:spcAft>
            </a:pPr>
            <a:r>
              <a:rPr lang="en-GB" sz="1100" dirty="0">
                <a:solidFill>
                  <a:prstClr val="white"/>
                </a:solidFill>
                <a:latin typeface="Segoe UI" panose="020B0502040204020203" pitchFamily="34" charset="0"/>
                <a:cs typeface="Segoe UI" panose="020B0502040204020203" pitchFamily="34" charset="0"/>
              </a:rPr>
              <a:t>“[With the broker model] there’s obviously a lot more room for conflict, and one concern we have is that this model gives brokers the ability to charge for those services, even though it’s not always clear what they’re doing to earn their fee.”  </a:t>
            </a:r>
          </a:p>
        </p:txBody>
      </p:sp>
      <p:sp>
        <p:nvSpPr>
          <p:cNvPr id="22" name="Rounded Rectangular Callout 21"/>
          <p:cNvSpPr/>
          <p:nvPr/>
        </p:nvSpPr>
        <p:spPr>
          <a:xfrm>
            <a:off x="222886" y="742356"/>
            <a:ext cx="4565138" cy="3292865"/>
          </a:xfrm>
          <a:prstGeom prst="wedgeRoundRectCallout">
            <a:avLst>
              <a:gd name="adj1" fmla="val 30065"/>
              <a:gd name="adj2" fmla="val 48222"/>
              <a:gd name="adj3" fmla="val 16667"/>
            </a:avLst>
          </a:prstGeom>
          <a:solidFill>
            <a:srgbClr val="C1D72F"/>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a:spcAft>
                <a:spcPts val="600"/>
              </a:spcAft>
              <a:tabLst>
                <a:tab pos="1520825" algn="l"/>
              </a:tabLst>
            </a:pPr>
            <a:r>
              <a:rPr lang="en-GB" sz="1100" dirty="0">
                <a:solidFill>
                  <a:prstClr val="black"/>
                </a:solidFill>
                <a:latin typeface="Segoe UI" panose="020B0502040204020203" pitchFamily="34" charset="0"/>
                <a:cs typeface="Segoe UI" panose="020B0502040204020203" pitchFamily="34" charset="0"/>
              </a:rPr>
              <a:t>	“</a:t>
            </a:r>
            <a:r>
              <a:rPr lang="en-GB" sz="1100" i="1" dirty="0">
                <a:solidFill>
                  <a:prstClr val="black"/>
                </a:solidFill>
                <a:latin typeface="Segoe UI" panose="020B0502040204020203" pitchFamily="34" charset="0"/>
                <a:cs typeface="Segoe UI" panose="020B0502040204020203" pitchFamily="34" charset="0"/>
              </a:rPr>
              <a:t>in</a:t>
            </a:r>
            <a:r>
              <a:rPr lang="en-GB" sz="1100" b="1" dirty="0">
                <a:solidFill>
                  <a:prstClr val="black"/>
                </a:solidFill>
                <a:latin typeface="Segoe UI" panose="020B0502040204020203" pitchFamily="34" charset="0"/>
                <a:cs typeface="Segoe UI" panose="020B0502040204020203" pitchFamily="34" charset="0"/>
              </a:rPr>
              <a:t>gage</a:t>
            </a:r>
            <a:r>
              <a:rPr lang="en-GB" sz="1100" dirty="0">
                <a:solidFill>
                  <a:prstClr val="black"/>
                </a:solidFill>
                <a:latin typeface="Segoe UI" panose="020B0502040204020203" pitchFamily="34" charset="0"/>
                <a:cs typeface="Segoe UI" panose="020B0502040204020203" pitchFamily="34" charset="0"/>
              </a:rPr>
              <a:t> has impressed us with their 	innovative solution to corporate access. 	It is increasingly clear that financial institutions need to find a new way to arrange access with corporates and ingage provides that with a transparent, unconflicted and efficient solution. Moving forward, we would like to encourage the companies in which we invest to start offering roadshow meetings to us via </a:t>
            </a:r>
            <a:r>
              <a:rPr lang="en-GB" sz="1100" i="1" dirty="0">
                <a:solidFill>
                  <a:prstClr val="black"/>
                </a:solidFill>
                <a:latin typeface="Segoe UI" panose="020B0502040204020203" pitchFamily="34" charset="0"/>
                <a:cs typeface="Segoe UI" panose="020B0502040204020203" pitchFamily="34" charset="0"/>
              </a:rPr>
              <a:t>in</a:t>
            </a:r>
            <a:r>
              <a:rPr lang="en-GB" sz="1100" b="1" dirty="0">
                <a:solidFill>
                  <a:prstClr val="black"/>
                </a:solidFill>
                <a:latin typeface="Segoe UI" panose="020B0502040204020203" pitchFamily="34" charset="0"/>
                <a:cs typeface="Segoe UI" panose="020B0502040204020203" pitchFamily="34" charset="0"/>
              </a:rPr>
              <a:t>gage</a:t>
            </a:r>
            <a:r>
              <a:rPr lang="en-GB" sz="1100" dirty="0">
                <a:solidFill>
                  <a:prstClr val="black"/>
                </a:solidFill>
                <a:latin typeface="Segoe UI" panose="020B0502040204020203" pitchFamily="34" charset="0"/>
                <a:cs typeface="Segoe UI" panose="020B0502040204020203" pitchFamily="34" charset="0"/>
              </a:rPr>
              <a:t>.”</a:t>
            </a:r>
          </a:p>
          <a:p>
            <a:pPr algn="just">
              <a:spcAft>
                <a:spcPts val="600"/>
              </a:spcAft>
            </a:pPr>
            <a:r>
              <a:rPr lang="en-GB" sz="1100" dirty="0">
                <a:solidFill>
                  <a:prstClr val="black"/>
                </a:solidFill>
                <a:latin typeface="Segoe UI" panose="020B0502040204020203" pitchFamily="34" charset="0"/>
                <a:cs typeface="Segoe UI" panose="020B0502040204020203" pitchFamily="34" charset="0"/>
              </a:rPr>
              <a:t>“There is a substantial risk that any feedback that we give to companies via their broker or adviser is filtered and even diluted. We are therefore reluctant to channel feedback via this route.  However, </a:t>
            </a:r>
            <a:r>
              <a:rPr lang="en-GB" sz="1100" i="1" dirty="0">
                <a:solidFill>
                  <a:prstClr val="black"/>
                </a:solidFill>
                <a:latin typeface="Segoe UI" panose="020B0502040204020203" pitchFamily="34" charset="0"/>
                <a:cs typeface="Segoe UI" panose="020B0502040204020203" pitchFamily="34" charset="0"/>
              </a:rPr>
              <a:t>in</a:t>
            </a:r>
            <a:r>
              <a:rPr lang="en-GB" sz="1100" b="1" dirty="0">
                <a:solidFill>
                  <a:prstClr val="black"/>
                </a:solidFill>
                <a:latin typeface="Segoe UI" panose="020B0502040204020203" pitchFamily="34" charset="0"/>
                <a:cs typeface="Segoe UI" panose="020B0502040204020203" pitchFamily="34" charset="0"/>
              </a:rPr>
              <a:t>gage</a:t>
            </a:r>
            <a:r>
              <a:rPr lang="en-GB" sz="1100" dirty="0">
                <a:solidFill>
                  <a:prstClr val="black"/>
                </a:solidFill>
                <a:latin typeface="Segoe UI" panose="020B0502040204020203" pitchFamily="34" charset="0"/>
                <a:cs typeface="Segoe UI" panose="020B0502040204020203" pitchFamily="34" charset="0"/>
              </a:rPr>
              <a:t> offers us a simple, </a:t>
            </a:r>
            <a:r>
              <a:rPr lang="en-GB" sz="1100" dirty="0" err="1">
                <a:solidFill>
                  <a:prstClr val="black"/>
                </a:solidFill>
                <a:latin typeface="Segoe UI" panose="020B0502040204020203" pitchFamily="34" charset="0"/>
                <a:cs typeface="Segoe UI" panose="020B0502040204020203" pitchFamily="34" charset="0"/>
              </a:rPr>
              <a:t>unconflicted</a:t>
            </a:r>
            <a:r>
              <a:rPr lang="en-GB" sz="1100" dirty="0">
                <a:solidFill>
                  <a:prstClr val="black"/>
                </a:solidFill>
                <a:latin typeface="Segoe UI" panose="020B0502040204020203" pitchFamily="34" charset="0"/>
                <a:cs typeface="Segoe UI" panose="020B0502040204020203" pitchFamily="34" charset="0"/>
              </a:rPr>
              <a:t> way of passing feedback to the companies we meet, whether attributed or not.  Moreover, they are able to feed back their thoughts on us as investors and how well we were prepared for the meeting, which helps us improve the way we interact with the companies we meet.”</a:t>
            </a:r>
          </a:p>
        </p:txBody>
      </p:sp>
      <p:sp>
        <p:nvSpPr>
          <p:cNvPr id="23" name="Rounded Rectangular Callout 22"/>
          <p:cNvSpPr/>
          <p:nvPr/>
        </p:nvSpPr>
        <p:spPr>
          <a:xfrm>
            <a:off x="4932040" y="3687032"/>
            <a:ext cx="4058443" cy="2262248"/>
          </a:xfrm>
          <a:prstGeom prst="wedgeRoundRectCallout">
            <a:avLst>
              <a:gd name="adj1" fmla="val 30065"/>
              <a:gd name="adj2" fmla="val 48222"/>
              <a:gd name="adj3" fmla="val 16667"/>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spcAft>
                <a:spcPts val="600"/>
              </a:spcAft>
              <a:tabLst>
                <a:tab pos="1254125" algn="l"/>
              </a:tabLst>
            </a:pPr>
            <a:r>
              <a:rPr lang="en-GB" sz="1100" dirty="0">
                <a:solidFill>
                  <a:schemeClr val="bg1"/>
                </a:solidFill>
                <a:latin typeface="Segoe UI" panose="020B0502040204020203" pitchFamily="34" charset="0"/>
                <a:cs typeface="Segoe UI" panose="020B0502040204020203" pitchFamily="34" charset="0"/>
              </a:rPr>
              <a:t>	“Process improvement and cost 	efficiency are at the heart of what 	we do, so as to maximise returns to the 	pensioners whose assets we manage. As a result we increasingly deal directly with the corporate issuers we invest in - and MiFID II will accelerate this trend.  The </a:t>
            </a:r>
            <a:r>
              <a:rPr lang="en-GB" sz="1100" i="1" dirty="0">
                <a:solidFill>
                  <a:schemeClr val="bg1"/>
                </a:solidFill>
                <a:latin typeface="Segoe UI" panose="020B0502040204020203" pitchFamily="34" charset="0"/>
                <a:cs typeface="Segoe UI" panose="020B0502040204020203" pitchFamily="34" charset="0"/>
              </a:rPr>
              <a:t>in</a:t>
            </a:r>
            <a:r>
              <a:rPr lang="en-GB" sz="1100" b="1" dirty="0">
                <a:solidFill>
                  <a:schemeClr val="bg1"/>
                </a:solidFill>
                <a:latin typeface="Segoe UI" panose="020B0502040204020203" pitchFamily="34" charset="0"/>
                <a:cs typeface="Segoe UI" panose="020B0502040204020203" pitchFamily="34" charset="0"/>
              </a:rPr>
              <a:t>gage</a:t>
            </a:r>
            <a:r>
              <a:rPr lang="en-GB" sz="1100" dirty="0">
                <a:solidFill>
                  <a:schemeClr val="bg1"/>
                </a:solidFill>
                <a:latin typeface="Segoe UI" panose="020B0502040204020203" pitchFamily="34" charset="0"/>
                <a:cs typeface="Segoe UI" panose="020B0502040204020203" pitchFamily="34" charset="0"/>
              </a:rPr>
              <a:t> platform provides us a state-of-the-art tool which allows us to manage our interaction with corporates efficiently and effectively.  We will be implementing </a:t>
            </a:r>
            <a:r>
              <a:rPr lang="en-GB" sz="1100" i="1" dirty="0">
                <a:solidFill>
                  <a:schemeClr val="bg1"/>
                </a:solidFill>
                <a:latin typeface="Segoe UI" panose="020B0502040204020203" pitchFamily="34" charset="0"/>
                <a:cs typeface="Segoe UI" panose="020B0502040204020203" pitchFamily="34" charset="0"/>
              </a:rPr>
              <a:t>in</a:t>
            </a:r>
            <a:r>
              <a:rPr lang="en-GB" sz="1100" b="1" dirty="0">
                <a:solidFill>
                  <a:schemeClr val="bg1"/>
                </a:solidFill>
                <a:latin typeface="Segoe UI" panose="020B0502040204020203" pitchFamily="34" charset="0"/>
                <a:cs typeface="Segoe UI" panose="020B0502040204020203" pitchFamily="34" charset="0"/>
              </a:rPr>
              <a:t>gage</a:t>
            </a:r>
            <a:r>
              <a:rPr lang="en-GB" sz="1100" dirty="0">
                <a:solidFill>
                  <a:schemeClr val="bg1"/>
                </a:solidFill>
                <a:latin typeface="Segoe UI" panose="020B0502040204020203" pitchFamily="34" charset="0"/>
                <a:cs typeface="Segoe UI" panose="020B0502040204020203" pitchFamily="34" charset="0"/>
              </a:rPr>
              <a:t> across our long-term equity investment team and we would encourage the corporate issuers we invest in to offer us roadshow meetings via ingage.” </a:t>
            </a:r>
          </a:p>
        </p:txBody>
      </p:sp>
      <p:sp>
        <p:nvSpPr>
          <p:cNvPr id="25" name="Isosceles Triangle 24"/>
          <p:cNvSpPr/>
          <p:nvPr/>
        </p:nvSpPr>
        <p:spPr>
          <a:xfrm rot="12968150">
            <a:off x="5002793" y="5853510"/>
            <a:ext cx="193420" cy="47039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sp>
        <p:nvSpPr>
          <p:cNvPr id="27" name="Isosceles Triangle 26"/>
          <p:cNvSpPr/>
          <p:nvPr/>
        </p:nvSpPr>
        <p:spPr>
          <a:xfrm rot="12968150">
            <a:off x="5070359" y="3001960"/>
            <a:ext cx="241446" cy="470393"/>
          </a:xfrm>
          <a:prstGeom prst="triangle">
            <a:avLst/>
          </a:prstGeom>
          <a:solidFill>
            <a:srgbClr val="008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34" y="965863"/>
            <a:ext cx="1429139" cy="359500"/>
          </a:xfrm>
          <a:prstGeom prst="rect">
            <a:avLst/>
          </a:prstGeom>
        </p:spPr>
      </p:pic>
      <p:sp>
        <p:nvSpPr>
          <p:cNvPr id="30" name="Rounded Rectangular Callout 29"/>
          <p:cNvSpPr/>
          <p:nvPr/>
        </p:nvSpPr>
        <p:spPr>
          <a:xfrm>
            <a:off x="222886" y="4723968"/>
            <a:ext cx="4493130" cy="1212405"/>
          </a:xfrm>
          <a:prstGeom prst="wedgeRoundRectCallout">
            <a:avLst>
              <a:gd name="adj1" fmla="val 30065"/>
              <a:gd name="adj2" fmla="val 48222"/>
              <a:gd name="adj3" fmla="val 16667"/>
            </a:avLst>
          </a:prstGeom>
          <a:solidFill>
            <a:srgbClr val="00857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spcAft>
                <a:spcPts val="600"/>
              </a:spcAft>
              <a:tabLst>
                <a:tab pos="1619250" algn="l"/>
              </a:tabLst>
            </a:pPr>
            <a:r>
              <a:rPr lang="en-GB" sz="1100" dirty="0">
                <a:solidFill>
                  <a:prstClr val="white"/>
                </a:solidFill>
                <a:latin typeface="Segoe UI" panose="020B0502040204020203" pitchFamily="34" charset="0"/>
                <a:cs typeface="Segoe UI" panose="020B0502040204020203" pitchFamily="34" charset="0"/>
              </a:rPr>
              <a:t>	“As the number of corporate adopters 	grows, </a:t>
            </a:r>
            <a:r>
              <a:rPr lang="en-GB" sz="1100" i="1" dirty="0">
                <a:solidFill>
                  <a:schemeClr val="bg1"/>
                </a:solidFill>
                <a:latin typeface="Segoe UI" panose="020B0502040204020203" pitchFamily="34" charset="0"/>
                <a:cs typeface="Segoe UI" panose="020B0502040204020203" pitchFamily="34" charset="0"/>
              </a:rPr>
              <a:t>in</a:t>
            </a:r>
            <a:r>
              <a:rPr lang="en-GB" sz="1100" b="1" dirty="0">
                <a:solidFill>
                  <a:schemeClr val="bg1"/>
                </a:solidFill>
                <a:latin typeface="Segoe UI" panose="020B0502040204020203" pitchFamily="34" charset="0"/>
                <a:cs typeface="Segoe UI" panose="020B0502040204020203" pitchFamily="34" charset="0"/>
              </a:rPr>
              <a:t>gage</a:t>
            </a:r>
            <a:r>
              <a:rPr lang="en-GB" sz="1100" dirty="0">
                <a:solidFill>
                  <a:prstClr val="white"/>
                </a:solidFill>
                <a:latin typeface="Segoe UI" panose="020B0502040204020203" pitchFamily="34" charset="0"/>
                <a:cs typeface="Segoe UI" panose="020B0502040204020203" pitchFamily="34" charset="0"/>
              </a:rPr>
              <a:t> will become an increasingly valuable resource for investors, eliminating conflict by providing a direct link to corporate issuers.”</a:t>
            </a:r>
          </a:p>
        </p:txBody>
      </p:sp>
      <p:pic>
        <p:nvPicPr>
          <p:cNvPr id="31" name="Picture 30" descr="http://www.ikhwezi-educare.org.za/wp-content/uploads/2013/05/TM-logo-in-JPeg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4" t="7820" r="8754" b="2990"/>
          <a:stretch/>
        </p:blipFill>
        <p:spPr bwMode="auto">
          <a:xfrm>
            <a:off x="354049" y="4824255"/>
            <a:ext cx="1411238" cy="423371"/>
          </a:xfrm>
          <a:prstGeom prst="rect">
            <a:avLst/>
          </a:prstGeom>
          <a:noFill/>
          <a:extLst>
            <a:ext uri="{909E8E84-426E-40DD-AFC4-6F175D3DCCD1}">
              <a14:hiddenFill xmlns:a14="http://schemas.microsoft.com/office/drawing/2010/main">
                <a:solidFill>
                  <a:srgbClr val="FFFFFF"/>
                </a:solidFill>
              </a14:hiddenFill>
            </a:ext>
          </a:extLst>
        </p:spPr>
      </p:pic>
      <p:sp>
        <p:nvSpPr>
          <p:cNvPr id="32" name="Isosceles Triangle 31"/>
          <p:cNvSpPr/>
          <p:nvPr/>
        </p:nvSpPr>
        <p:spPr>
          <a:xfrm rot="12968150">
            <a:off x="164801" y="5743138"/>
            <a:ext cx="241446" cy="470393"/>
          </a:xfrm>
          <a:prstGeom prst="triangle">
            <a:avLst/>
          </a:prstGeom>
          <a:solidFill>
            <a:srgbClr val="008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Segoe UI Light" panose="020B0502040204020203" pitchFamily="34" charset="0"/>
              <a:cs typeface="Segoe UI Light" panose="020B0502040204020203"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9861" t="21274" r="5900" b="20650"/>
          <a:stretch/>
        </p:blipFill>
        <p:spPr>
          <a:xfrm>
            <a:off x="5240620" y="943940"/>
            <a:ext cx="1196055" cy="39682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0036" y="3842092"/>
            <a:ext cx="1056140" cy="560042"/>
          </a:xfrm>
          <a:prstGeom prst="rect">
            <a:avLst/>
          </a:prstGeom>
        </p:spPr>
      </p:pic>
      <p:sp>
        <p:nvSpPr>
          <p:cNvPr id="18"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3085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120902"/>
            <a:ext cx="8568952" cy="679378"/>
          </a:xfrm>
        </p:spPr>
        <p:txBody>
          <a:bodyPr>
            <a:noAutofit/>
          </a:bodyPr>
          <a:lstStyle/>
          <a:p>
            <a:r>
              <a:rPr lang="en-GB" sz="1800" b="1" dirty="0">
                <a:latin typeface="Segoe UI" panose="020B0502040204020203" pitchFamily="34" charset="0"/>
                <a:cs typeface="Segoe UI" panose="020B0502040204020203" pitchFamily="34" charset="0"/>
              </a:rPr>
              <a:t>Retained clients</a:t>
            </a:r>
            <a:br>
              <a:rPr lang="en-GB" sz="1800" b="1" dirty="0">
                <a:latin typeface="Segoe UI" panose="020B0502040204020203" pitchFamily="34" charset="0"/>
                <a:cs typeface="Segoe UI" panose="020B0502040204020203" pitchFamily="34" charset="0"/>
              </a:rPr>
            </a:br>
            <a:r>
              <a:rPr lang="en-GB" sz="1800" b="1" dirty="0">
                <a:latin typeface="Segoe UI" panose="020B0502040204020203" pitchFamily="34" charset="0"/>
                <a:cs typeface="Segoe UI" panose="020B0502040204020203" pitchFamily="34" charset="0"/>
              </a:rPr>
              <a:t>We act for some of the world’s most influential corporates and investors</a:t>
            </a:r>
          </a:p>
        </p:txBody>
      </p:sp>
      <p:sp>
        <p:nvSpPr>
          <p:cNvPr id="35"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12</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59" name="Rectangle 58"/>
          <p:cNvSpPr/>
          <p:nvPr/>
        </p:nvSpPr>
        <p:spPr>
          <a:xfrm>
            <a:off x="117855" y="980729"/>
            <a:ext cx="8918641" cy="5256583"/>
          </a:xfrm>
          <a:prstGeom prst="rect">
            <a:avLst/>
          </a:prstGeom>
          <a:noFill/>
          <a:ln>
            <a:solidFill>
              <a:srgbClr val="C1D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409" y="3749155"/>
            <a:ext cx="1752524" cy="929203"/>
          </a:xfrm>
          <a:prstGeom prst="rect">
            <a:avLst/>
          </a:prstGeom>
        </p:spPr>
      </p:pic>
      <p:pic>
        <p:nvPicPr>
          <p:cNvPr id="62" name="Picture 61"/>
          <p:cNvPicPr>
            <a:picLocks noChangeAspect="1"/>
          </p:cNvPicPr>
          <p:nvPr/>
        </p:nvPicPr>
        <p:blipFill rotWithShape="1">
          <a:blip r:embed="rId5" cstate="print">
            <a:extLst>
              <a:ext uri="{28A0092B-C50C-407E-A947-70E740481C1C}">
                <a14:useLocalDpi xmlns:a14="http://schemas.microsoft.com/office/drawing/2010/main" val="0"/>
              </a:ext>
            </a:extLst>
          </a:blip>
          <a:srcRect t="26576" r="8829" b="26037"/>
          <a:stretch/>
        </p:blipFill>
        <p:spPr>
          <a:xfrm>
            <a:off x="6545898" y="1144166"/>
            <a:ext cx="2353043" cy="507415"/>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7048" y="5323078"/>
            <a:ext cx="1908170" cy="751763"/>
          </a:xfrm>
          <a:prstGeom prst="rect">
            <a:avLst/>
          </a:prstGeom>
        </p:spPr>
      </p:pic>
      <p:pic>
        <p:nvPicPr>
          <p:cNvPr id="64" name="Picture 63"/>
          <p:cNvPicPr>
            <a:picLocks noChangeAspect="1"/>
          </p:cNvPicPr>
          <p:nvPr/>
        </p:nvPicPr>
        <p:blipFill rotWithShape="1">
          <a:blip r:embed="rId7" cstate="print">
            <a:extLst>
              <a:ext uri="{28A0092B-C50C-407E-A947-70E740481C1C}">
                <a14:useLocalDpi xmlns:a14="http://schemas.microsoft.com/office/drawing/2010/main" val="0"/>
              </a:ext>
            </a:extLst>
          </a:blip>
          <a:srcRect t="33812" b="37876"/>
          <a:stretch/>
        </p:blipFill>
        <p:spPr>
          <a:xfrm>
            <a:off x="272758" y="1143842"/>
            <a:ext cx="1729188" cy="489563"/>
          </a:xfrm>
          <a:prstGeom prst="rect">
            <a:avLst/>
          </a:prstGeom>
        </p:spPr>
      </p:pic>
      <p:pic>
        <p:nvPicPr>
          <p:cNvPr id="65" name="Picture 64"/>
          <p:cNvPicPr>
            <a:picLocks noChangeAspect="1"/>
          </p:cNvPicPr>
          <p:nvPr/>
        </p:nvPicPr>
        <p:blipFill rotWithShape="1">
          <a:blip r:embed="rId8" cstate="print">
            <a:extLst>
              <a:ext uri="{28A0092B-C50C-407E-A947-70E740481C1C}">
                <a14:useLocalDpi xmlns:a14="http://schemas.microsoft.com/office/drawing/2010/main" val="0"/>
              </a:ext>
            </a:extLst>
          </a:blip>
          <a:srcRect b="8597"/>
          <a:stretch/>
        </p:blipFill>
        <p:spPr>
          <a:xfrm>
            <a:off x="310960" y="5331175"/>
            <a:ext cx="1317950" cy="677377"/>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0352" y="4390358"/>
            <a:ext cx="1616686" cy="636726"/>
          </a:xfrm>
          <a:prstGeom prst="rect">
            <a:avLst/>
          </a:prstGeom>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9943" y="2920597"/>
            <a:ext cx="2672861" cy="525025"/>
          </a:xfrm>
          <a:prstGeom prst="rect">
            <a:avLst/>
          </a:prstGeom>
        </p:spPr>
      </p:pic>
      <p:pic>
        <p:nvPicPr>
          <p:cNvPr id="70" name="Picture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57189" y="1192508"/>
            <a:ext cx="1663944" cy="388077"/>
          </a:xfrm>
          <a:prstGeom prst="rect">
            <a:avLst/>
          </a:prstGeom>
        </p:spPr>
      </p:pic>
      <p:pic>
        <p:nvPicPr>
          <p:cNvPr id="71" name="Picture 2" descr="http://maitlan.assets.d3r.com/images/blog-gallery/1433-p2p-logo.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4745" b="23848"/>
          <a:stretch/>
        </p:blipFill>
        <p:spPr bwMode="auto">
          <a:xfrm>
            <a:off x="7276307" y="1732248"/>
            <a:ext cx="1259391" cy="46244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0547" y="3089436"/>
            <a:ext cx="1378363" cy="401562"/>
          </a:xfrm>
          <a:prstGeom prst="rect">
            <a:avLst/>
          </a:prstGeom>
        </p:spPr>
      </p:pic>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65441" y="3113945"/>
            <a:ext cx="907444" cy="635210"/>
          </a:xfrm>
          <a:prstGeom prst="rect">
            <a:avLst/>
          </a:prstGeom>
        </p:spPr>
      </p:pic>
      <p:pic>
        <p:nvPicPr>
          <p:cNvPr id="77" name="Pictur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2663" y="3724898"/>
            <a:ext cx="2867143" cy="493770"/>
          </a:xfrm>
          <a:prstGeom prst="rect">
            <a:avLst/>
          </a:prstGeom>
        </p:spPr>
      </p:pic>
      <p:pic>
        <p:nvPicPr>
          <p:cNvPr id="79" name="Picture 78"/>
          <p:cNvPicPr>
            <a:picLocks noChangeAspect="1"/>
          </p:cNvPicPr>
          <p:nvPr/>
        </p:nvPicPr>
        <p:blipFill rotWithShape="1">
          <a:blip r:embed="rId16" cstate="print">
            <a:extLst>
              <a:ext uri="{28A0092B-C50C-407E-A947-70E740481C1C}">
                <a14:useLocalDpi xmlns:a14="http://schemas.microsoft.com/office/drawing/2010/main" val="0"/>
              </a:ext>
            </a:extLst>
          </a:blip>
          <a:srcRect b="14259"/>
          <a:stretch/>
        </p:blipFill>
        <p:spPr>
          <a:xfrm>
            <a:off x="1443969" y="5094028"/>
            <a:ext cx="1775094" cy="585381"/>
          </a:xfrm>
          <a:prstGeom prst="rect">
            <a:avLst/>
          </a:prstGeom>
        </p:spPr>
      </p:pic>
      <p:pic>
        <p:nvPicPr>
          <p:cNvPr id="80" name="Picture 8" descr="http://www.ikhwezi-educare.org.za/wp-content/uploads/2013/05/TM-logo-in-JPeg1.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704" t="7820" r="8754" b="2990"/>
          <a:stretch/>
        </p:blipFill>
        <p:spPr bwMode="auto">
          <a:xfrm>
            <a:off x="3283346" y="5478947"/>
            <a:ext cx="2027287" cy="60818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48922" y="1057456"/>
            <a:ext cx="1948068" cy="604052"/>
          </a:xfrm>
          <a:prstGeom prst="rect">
            <a:avLst/>
          </a:prstGeom>
        </p:spPr>
      </p:pic>
      <p:pic>
        <p:nvPicPr>
          <p:cNvPr id="84" name="Picture 2" descr="http://artofher.photography/wp-content/uploads/2015/05/asos-logo.jpe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0289" t="20509" r="9072" b="34272"/>
          <a:stretch/>
        </p:blipFill>
        <p:spPr bwMode="auto">
          <a:xfrm>
            <a:off x="7163793" y="2377488"/>
            <a:ext cx="1457840" cy="45849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https://upload.wikimedia.org/wikipedia/en/thumb/1/1c/AEGON_(logo).svg/800px-AEGON_(logo).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49381" y="2863670"/>
            <a:ext cx="1725324" cy="63837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p:cNvPicPr>
            <a:picLocks noChangeAspect="1"/>
          </p:cNvPicPr>
          <p:nvPr/>
        </p:nvPicPr>
        <p:blipFill rotWithShape="1">
          <a:blip r:embed="rId21" cstate="print">
            <a:extLst>
              <a:ext uri="{28A0092B-C50C-407E-A947-70E740481C1C}">
                <a14:useLocalDpi xmlns:a14="http://schemas.microsoft.com/office/drawing/2010/main" val="0"/>
              </a:ext>
            </a:extLst>
          </a:blip>
          <a:srcRect t="17407" b="15502"/>
          <a:stretch/>
        </p:blipFill>
        <p:spPr>
          <a:xfrm>
            <a:off x="255773" y="4405252"/>
            <a:ext cx="1964888" cy="634405"/>
          </a:xfrm>
          <a:prstGeom prst="rect">
            <a:avLst/>
          </a:prstGeom>
        </p:spPr>
      </p:pic>
      <p:pic>
        <p:nvPicPr>
          <p:cNvPr id="90" name="Picture 89"/>
          <p:cNvPicPr>
            <a:picLocks noChangeAspect="1"/>
          </p:cNvPicPr>
          <p:nvPr/>
        </p:nvPicPr>
        <p:blipFill rotWithShape="1">
          <a:blip r:embed="rId22" cstate="print">
            <a:extLst>
              <a:ext uri="{28A0092B-C50C-407E-A947-70E740481C1C}">
                <a14:useLocalDpi xmlns:a14="http://schemas.microsoft.com/office/drawing/2010/main" val="0"/>
              </a:ext>
            </a:extLst>
          </a:blip>
          <a:srcRect r="23230"/>
          <a:stretch/>
        </p:blipFill>
        <p:spPr>
          <a:xfrm>
            <a:off x="4239913" y="4188233"/>
            <a:ext cx="2684447" cy="809252"/>
          </a:xfrm>
          <a:prstGeom prst="rect">
            <a:avLst/>
          </a:prstGeom>
        </p:spPr>
      </p:pic>
      <p:pic>
        <p:nvPicPr>
          <p:cNvPr id="91" name="Picture 9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47238" y="5331175"/>
            <a:ext cx="1148695" cy="676974"/>
          </a:xfrm>
          <a:prstGeom prst="rect">
            <a:avLst/>
          </a:prstGeom>
        </p:spPr>
      </p:pic>
      <p:pic>
        <p:nvPicPr>
          <p:cNvPr id="92" name="Picture 2" descr="https://uk.virginmoney.com/virgin/Images/virgin-money-logo-white_tcm23-26069.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3992" y="1903487"/>
            <a:ext cx="1748449" cy="8068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25" cstate="print">
            <a:extLst>
              <a:ext uri="{28A0092B-C50C-407E-A947-70E740481C1C}">
                <a14:useLocalDpi xmlns:a14="http://schemas.microsoft.com/office/drawing/2010/main" val="0"/>
              </a:ext>
            </a:extLst>
          </a:blip>
          <a:srcRect l="22422" r="23142"/>
          <a:stretch/>
        </p:blipFill>
        <p:spPr>
          <a:xfrm>
            <a:off x="5121559" y="2614586"/>
            <a:ext cx="1179182" cy="1299707"/>
          </a:xfrm>
          <a:prstGeom prst="rect">
            <a:avLst/>
          </a:prstGeom>
        </p:spPr>
      </p:pic>
      <p:pic>
        <p:nvPicPr>
          <p:cNvPr id="4" name="Pictur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77419" y="2061131"/>
            <a:ext cx="1962494" cy="440580"/>
          </a:xfrm>
          <a:prstGeom prst="rect">
            <a:avLst/>
          </a:prstGeom>
        </p:spPr>
      </p:pic>
      <p:pic>
        <p:nvPicPr>
          <p:cNvPr id="6" name="Picture 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540713" y="1957098"/>
            <a:ext cx="2333589" cy="610744"/>
          </a:xfrm>
          <a:prstGeom prst="rect">
            <a:avLst/>
          </a:prstGeom>
        </p:spPr>
      </p:pic>
    </p:spTree>
    <p:extLst>
      <p:ext uri="{BB962C8B-B14F-4D97-AF65-F5344CB8AC3E}">
        <p14:creationId xmlns:p14="http://schemas.microsoft.com/office/powerpoint/2010/main" val="362506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467544" y="120902"/>
            <a:ext cx="8352928" cy="620172"/>
          </a:xfrm>
        </p:spPr>
        <p:txBody>
          <a:bodyPr>
            <a:noAutofit/>
          </a:bodyPr>
          <a:lstStyle/>
          <a:p>
            <a:r>
              <a:rPr lang="en-GB" sz="1800" b="1">
                <a:latin typeface="Segoe UI" panose="020B0502040204020203" pitchFamily="34" charset="0"/>
                <a:cs typeface="Segoe UI" panose="020B0502040204020203" pitchFamily="34" charset="0"/>
              </a:rPr>
              <a:t>A private marketplace </a:t>
            </a:r>
            <a:r>
              <a:rPr lang="en-GB" sz="1800" b="1" dirty="0">
                <a:latin typeface="Segoe UI" panose="020B0502040204020203" pitchFamily="34" charset="0"/>
                <a:cs typeface="Segoe UI" panose="020B0502040204020203" pitchFamily="34" charset="0"/>
              </a:rPr>
              <a:t>to connect corporates and institutions </a:t>
            </a:r>
          </a:p>
        </p:txBody>
      </p:sp>
      <p:pic>
        <p:nvPicPr>
          <p:cNvPr id="34"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35" name="Freeform 66"/>
          <p:cNvSpPr/>
          <p:nvPr/>
        </p:nvSpPr>
        <p:spPr>
          <a:xfrm rot="10800000">
            <a:off x="3055890" y="1314790"/>
            <a:ext cx="1517903" cy="1694869"/>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423" h="2269068">
                <a:moveTo>
                  <a:pt x="1016211" y="2269068"/>
                </a:moveTo>
                <a:lnTo>
                  <a:pt x="0" y="1701801"/>
                </a:lnTo>
                <a:lnTo>
                  <a:pt x="0" y="567267"/>
                </a:lnTo>
                <a:lnTo>
                  <a:pt x="1016212" y="0"/>
                </a:lnTo>
                <a:lnTo>
                  <a:pt x="2032423" y="567267"/>
                </a:lnTo>
                <a:lnTo>
                  <a:pt x="2032423" y="1701801"/>
                </a:lnTo>
                <a:close/>
              </a:path>
            </a:pathLst>
          </a:custGeom>
          <a:solidFill>
            <a:srgbClr val="00857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lumMod val="75000"/>
                </a:schemeClr>
              </a:solidFill>
              <a:highlight>
                <a:srgbClr val="FFFF00"/>
              </a:highlight>
            </a:endParaRPr>
          </a:p>
        </p:txBody>
      </p:sp>
      <p:sp>
        <p:nvSpPr>
          <p:cNvPr id="36" name="Freeform 67"/>
          <p:cNvSpPr/>
          <p:nvPr/>
        </p:nvSpPr>
        <p:spPr>
          <a:xfrm rot="10800000">
            <a:off x="4573792" y="1314790"/>
            <a:ext cx="1517903" cy="1694869"/>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423" h="2269068">
                <a:moveTo>
                  <a:pt x="1016211" y="2269068"/>
                </a:moveTo>
                <a:lnTo>
                  <a:pt x="0" y="1701801"/>
                </a:lnTo>
                <a:lnTo>
                  <a:pt x="0" y="567267"/>
                </a:lnTo>
                <a:lnTo>
                  <a:pt x="1016212" y="0"/>
                </a:lnTo>
                <a:lnTo>
                  <a:pt x="2032423" y="567267"/>
                </a:lnTo>
                <a:lnTo>
                  <a:pt x="2032423" y="1701801"/>
                </a:lnTo>
                <a:close/>
              </a:path>
            </a:pathLst>
          </a:cu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37" name="Freeform 68"/>
          <p:cNvSpPr/>
          <p:nvPr/>
        </p:nvSpPr>
        <p:spPr>
          <a:xfrm rot="10800000">
            <a:off x="2296938" y="2579620"/>
            <a:ext cx="1517903" cy="1694869"/>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423" h="2269068">
                <a:moveTo>
                  <a:pt x="1016211" y="2269068"/>
                </a:moveTo>
                <a:lnTo>
                  <a:pt x="0" y="1701801"/>
                </a:lnTo>
                <a:lnTo>
                  <a:pt x="0" y="567267"/>
                </a:lnTo>
                <a:lnTo>
                  <a:pt x="1016212" y="0"/>
                </a:lnTo>
                <a:lnTo>
                  <a:pt x="2032423" y="567267"/>
                </a:lnTo>
                <a:lnTo>
                  <a:pt x="2032423" y="1701801"/>
                </a:lnTo>
                <a:close/>
              </a:path>
            </a:pathLst>
          </a:custGeom>
          <a:solidFill>
            <a:srgbClr val="C1D7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Freeform 69"/>
          <p:cNvSpPr/>
          <p:nvPr/>
        </p:nvSpPr>
        <p:spPr>
          <a:xfrm rot="10800000">
            <a:off x="5332744" y="2579620"/>
            <a:ext cx="1517903" cy="1694869"/>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423" h="2269068">
                <a:moveTo>
                  <a:pt x="1016211" y="2269068"/>
                </a:moveTo>
                <a:lnTo>
                  <a:pt x="0" y="1701801"/>
                </a:lnTo>
                <a:lnTo>
                  <a:pt x="0" y="567267"/>
                </a:lnTo>
                <a:lnTo>
                  <a:pt x="1016212" y="0"/>
                </a:lnTo>
                <a:lnTo>
                  <a:pt x="2032423" y="567267"/>
                </a:lnTo>
                <a:lnTo>
                  <a:pt x="2032423" y="1701801"/>
                </a:lnTo>
                <a:close/>
              </a:path>
            </a:pathLst>
          </a:custGeom>
          <a:solidFill>
            <a:srgbClr val="C1D7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39" name="Freeform 70"/>
          <p:cNvSpPr/>
          <p:nvPr/>
        </p:nvSpPr>
        <p:spPr>
          <a:xfrm rot="10800000">
            <a:off x="3055890" y="3844449"/>
            <a:ext cx="1517903" cy="1694869"/>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423" h="2269068">
                <a:moveTo>
                  <a:pt x="1016211" y="2269068"/>
                </a:moveTo>
                <a:lnTo>
                  <a:pt x="0" y="1701801"/>
                </a:lnTo>
                <a:lnTo>
                  <a:pt x="0" y="567267"/>
                </a:lnTo>
                <a:lnTo>
                  <a:pt x="1016212" y="0"/>
                </a:lnTo>
                <a:lnTo>
                  <a:pt x="2032423" y="567267"/>
                </a:lnTo>
                <a:lnTo>
                  <a:pt x="2032423" y="1701801"/>
                </a:lnTo>
                <a:close/>
              </a:path>
            </a:pathLst>
          </a:cu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Freeform 71"/>
          <p:cNvSpPr/>
          <p:nvPr/>
        </p:nvSpPr>
        <p:spPr>
          <a:xfrm rot="10800000">
            <a:off x="4573792" y="3844449"/>
            <a:ext cx="1517903" cy="1694869"/>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423" h="2269068">
                <a:moveTo>
                  <a:pt x="1016211" y="2269068"/>
                </a:moveTo>
                <a:lnTo>
                  <a:pt x="0" y="1701801"/>
                </a:lnTo>
                <a:lnTo>
                  <a:pt x="0" y="567267"/>
                </a:lnTo>
                <a:lnTo>
                  <a:pt x="1016212" y="0"/>
                </a:lnTo>
                <a:lnTo>
                  <a:pt x="2032423" y="567267"/>
                </a:lnTo>
                <a:lnTo>
                  <a:pt x="2032423" y="1701801"/>
                </a:lnTo>
                <a:close/>
              </a:path>
            </a:pathLst>
          </a:custGeom>
          <a:solidFill>
            <a:srgbClr val="00857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Freeform 85"/>
          <p:cNvSpPr/>
          <p:nvPr/>
        </p:nvSpPr>
        <p:spPr>
          <a:xfrm rot="10800000">
            <a:off x="3814840" y="2579620"/>
            <a:ext cx="1517903" cy="1694869"/>
          </a:xfrm>
          <a:custGeom>
            <a:avLst/>
            <a:gdLst>
              <a:gd name="connsiteX0" fmla="*/ 758951 w 1517903"/>
              <a:gd name="connsiteY0" fmla="*/ 1694869 h 1694869"/>
              <a:gd name="connsiteX1" fmla="*/ 0 w 1517903"/>
              <a:gd name="connsiteY1" fmla="*/ 1271152 h 1694869"/>
              <a:gd name="connsiteX2" fmla="*/ 0 w 1517903"/>
              <a:gd name="connsiteY2" fmla="*/ 423717 h 1694869"/>
              <a:gd name="connsiteX3" fmla="*/ 758952 w 1517903"/>
              <a:gd name="connsiteY3" fmla="*/ 0 h 1694869"/>
              <a:gd name="connsiteX4" fmla="*/ 1517903 w 1517903"/>
              <a:gd name="connsiteY4" fmla="*/ 423717 h 1694869"/>
              <a:gd name="connsiteX5" fmla="*/ 1517903 w 1517903"/>
              <a:gd name="connsiteY5" fmla="*/ 1271152 h 16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7903" h="1694869">
                <a:moveTo>
                  <a:pt x="758951" y="1694869"/>
                </a:moveTo>
                <a:lnTo>
                  <a:pt x="0" y="1271152"/>
                </a:lnTo>
                <a:lnTo>
                  <a:pt x="0" y="423717"/>
                </a:lnTo>
                <a:lnTo>
                  <a:pt x="758952" y="0"/>
                </a:lnTo>
                <a:lnTo>
                  <a:pt x="1517903" y="423717"/>
                </a:lnTo>
                <a:lnTo>
                  <a:pt x="1517903" y="1271152"/>
                </a:lnTo>
                <a:close/>
              </a:path>
            </a:pathLst>
          </a:cu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79"/>
          <p:cNvSpPr/>
          <p:nvPr/>
        </p:nvSpPr>
        <p:spPr>
          <a:xfrm>
            <a:off x="3055289" y="1911422"/>
            <a:ext cx="1516707" cy="507831"/>
          </a:xfrm>
          <a:prstGeom prst="rect">
            <a:avLst/>
          </a:prstGeom>
        </p:spPr>
        <p:txBody>
          <a:bodyPr wrap="square" anchor="ctr">
            <a:spAutoFit/>
          </a:bodyPr>
          <a:lstStyle/>
          <a:p>
            <a:pPr algn="ctr"/>
            <a:r>
              <a:rPr lang="en-US" sz="900" dirty="0">
                <a:solidFill>
                  <a:prstClr val="white"/>
                </a:solidFill>
                <a:latin typeface="Segoe UI" panose="020B0502040204020203" pitchFamily="34" charset="0"/>
                <a:cs typeface="Segoe UI" panose="020B0502040204020203" pitchFamily="34" charset="0"/>
              </a:rPr>
              <a:t>IR software CRM system designed for mobility:  iPhone iPad &amp; offline</a:t>
            </a:r>
          </a:p>
        </p:txBody>
      </p:sp>
      <p:sp>
        <p:nvSpPr>
          <p:cNvPr id="43" name="Rectangle 80"/>
          <p:cNvSpPr/>
          <p:nvPr/>
        </p:nvSpPr>
        <p:spPr>
          <a:xfrm>
            <a:off x="4571996" y="1911422"/>
            <a:ext cx="1516707" cy="507831"/>
          </a:xfrm>
          <a:prstGeom prst="rect">
            <a:avLst/>
          </a:prstGeom>
        </p:spPr>
        <p:txBody>
          <a:bodyPr wrap="square" anchor="ctr">
            <a:spAutoFit/>
          </a:bodyPr>
          <a:lstStyle/>
          <a:p>
            <a:pPr algn="ctr"/>
            <a:r>
              <a:rPr lang="en-GB" sz="900" dirty="0">
                <a:solidFill>
                  <a:prstClr val="white"/>
                </a:solidFill>
                <a:latin typeface="Segoe UI" panose="020B0502040204020203" pitchFamily="34" charset="0"/>
                <a:cs typeface="Segoe UI" panose="020B0502040204020203" pitchFamily="34" charset="0"/>
              </a:rPr>
              <a:t>Organisation of bespoke trips, meetings and calls across the world</a:t>
            </a:r>
            <a:endParaRPr lang="en-US" sz="900" dirty="0">
              <a:solidFill>
                <a:prstClr val="white"/>
              </a:solidFill>
              <a:latin typeface="Segoe UI" panose="020B0502040204020203" pitchFamily="34" charset="0"/>
              <a:cs typeface="Segoe UI" panose="020B0502040204020203" pitchFamily="34" charset="0"/>
            </a:endParaRPr>
          </a:p>
        </p:txBody>
      </p:sp>
      <p:sp>
        <p:nvSpPr>
          <p:cNvPr id="44" name="Rectangle 81"/>
          <p:cNvSpPr/>
          <p:nvPr/>
        </p:nvSpPr>
        <p:spPr>
          <a:xfrm>
            <a:off x="5330355" y="3049743"/>
            <a:ext cx="1516707" cy="784830"/>
          </a:xfrm>
          <a:prstGeom prst="rect">
            <a:avLst/>
          </a:prstGeom>
        </p:spPr>
        <p:txBody>
          <a:bodyPr wrap="square" anchor="ctr">
            <a:spAutoFit/>
          </a:bodyPr>
          <a:lstStyle/>
          <a:p>
            <a:pPr algn="ctr"/>
            <a:r>
              <a:rPr lang="en-GB" sz="900" dirty="0">
                <a:latin typeface="Segoe UI" panose="020B0502040204020203" pitchFamily="34" charset="0"/>
                <a:cs typeface="Segoe UI" panose="020B0502040204020203" pitchFamily="34" charset="0"/>
              </a:rPr>
              <a:t>MiFID II compliant record keeping &amp; reporting on all your corporate access activity.  Direct feedback on any meeting</a:t>
            </a:r>
            <a:endParaRPr lang="en-US" sz="900" dirty="0">
              <a:latin typeface="Segoe UI" panose="020B0502040204020203" pitchFamily="34" charset="0"/>
              <a:cs typeface="Segoe UI" panose="020B0502040204020203" pitchFamily="34" charset="0"/>
            </a:endParaRPr>
          </a:p>
        </p:txBody>
      </p:sp>
      <p:sp>
        <p:nvSpPr>
          <p:cNvPr id="45" name="Rectangle 82"/>
          <p:cNvSpPr/>
          <p:nvPr/>
        </p:nvSpPr>
        <p:spPr>
          <a:xfrm>
            <a:off x="4571996" y="4298669"/>
            <a:ext cx="1516707" cy="784830"/>
          </a:xfrm>
          <a:prstGeom prst="rect">
            <a:avLst/>
          </a:prstGeom>
        </p:spPr>
        <p:txBody>
          <a:bodyPr wrap="square" anchor="ctr">
            <a:spAutoFit/>
          </a:bodyPr>
          <a:lstStyle/>
          <a:p>
            <a:pPr algn="ctr"/>
            <a:r>
              <a:rPr lang="en-GB" sz="900" dirty="0">
                <a:solidFill>
                  <a:schemeClr val="bg1"/>
                </a:solidFill>
                <a:latin typeface="Segoe UI" panose="020B0502040204020203" pitchFamily="34" charset="0"/>
                <a:cs typeface="Segoe UI" panose="020B0502040204020203" pitchFamily="34" charset="0"/>
              </a:rPr>
              <a:t>Full service electronic meeting marketplace:  negotiate slots in real time, backed up by in house logistics</a:t>
            </a:r>
            <a:endParaRPr lang="en-US" sz="900" dirty="0">
              <a:solidFill>
                <a:schemeClr val="bg1"/>
              </a:solidFill>
              <a:latin typeface="Segoe UI" panose="020B0502040204020203" pitchFamily="34" charset="0"/>
              <a:cs typeface="Segoe UI" panose="020B0502040204020203" pitchFamily="34" charset="0"/>
            </a:endParaRPr>
          </a:p>
        </p:txBody>
      </p:sp>
      <p:sp>
        <p:nvSpPr>
          <p:cNvPr id="46" name="Rectangle 83"/>
          <p:cNvSpPr/>
          <p:nvPr/>
        </p:nvSpPr>
        <p:spPr>
          <a:xfrm>
            <a:off x="3055289" y="4160170"/>
            <a:ext cx="1516707" cy="1061829"/>
          </a:xfrm>
          <a:prstGeom prst="rect">
            <a:avLst/>
          </a:prstGeom>
        </p:spPr>
        <p:txBody>
          <a:bodyPr wrap="square" anchor="ctr">
            <a:spAutoFit/>
          </a:bodyPr>
          <a:lstStyle/>
          <a:p>
            <a:pPr algn="ctr"/>
            <a:r>
              <a:rPr lang="en-GB" sz="900" dirty="0">
                <a:solidFill>
                  <a:schemeClr val="bg1"/>
                </a:solidFill>
                <a:latin typeface="Segoe UI" panose="020B0502040204020203" pitchFamily="34" charset="0"/>
                <a:cs typeface="Segoe UI" panose="020B0502040204020203" pitchFamily="34" charset="0"/>
              </a:rPr>
              <a:t>Direct connection between corporate &amp; institution:  Automated, confidential feedback; advertise roadshows; accurate, user maintained profiles</a:t>
            </a:r>
            <a:endParaRPr lang="en-US" sz="900" dirty="0">
              <a:solidFill>
                <a:schemeClr val="bg1"/>
              </a:solidFill>
              <a:latin typeface="Segoe UI" panose="020B0502040204020203" pitchFamily="34" charset="0"/>
              <a:cs typeface="Segoe UI" panose="020B0502040204020203" pitchFamily="34" charset="0"/>
            </a:endParaRPr>
          </a:p>
        </p:txBody>
      </p:sp>
      <p:sp>
        <p:nvSpPr>
          <p:cNvPr id="47" name="Rectangle 84"/>
          <p:cNvSpPr/>
          <p:nvPr/>
        </p:nvSpPr>
        <p:spPr>
          <a:xfrm>
            <a:off x="2296935" y="3036584"/>
            <a:ext cx="1516707" cy="784830"/>
          </a:xfrm>
          <a:prstGeom prst="rect">
            <a:avLst/>
          </a:prstGeom>
        </p:spPr>
        <p:txBody>
          <a:bodyPr wrap="square" anchor="ctr">
            <a:spAutoFit/>
          </a:bodyPr>
          <a:lstStyle/>
          <a:p>
            <a:pPr algn="ctr"/>
            <a:r>
              <a:rPr lang="en-GB" sz="900" dirty="0">
                <a:latin typeface="Segoe UI" panose="020B0502040204020203" pitchFamily="34" charset="0"/>
                <a:cs typeface="Segoe UI" panose="020B0502040204020203" pitchFamily="34" charset="0"/>
              </a:rPr>
              <a:t>Integrate Shareholder ID / SRA from any provider, meeting notes &amp; records, contacts &amp; profiles, detailed reporting</a:t>
            </a:r>
            <a:endParaRPr lang="en-US" sz="900" dirty="0">
              <a:latin typeface="Segoe UI" panose="020B0502040204020203" pitchFamily="34" charset="0"/>
              <a:cs typeface="Segoe UI" panose="020B0502040204020203" pitchFamily="34" charset="0"/>
            </a:endParaRPr>
          </a:p>
        </p:txBody>
      </p:sp>
      <p:sp>
        <p:nvSpPr>
          <p:cNvPr id="48" name="Rectangle 86"/>
          <p:cNvSpPr/>
          <p:nvPr/>
        </p:nvSpPr>
        <p:spPr>
          <a:xfrm>
            <a:off x="3981939" y="3198168"/>
            <a:ext cx="1180131" cy="461665"/>
          </a:xfrm>
          <a:prstGeom prst="rect">
            <a:avLst/>
          </a:prstGeom>
        </p:spPr>
        <p:txBody>
          <a:bodyPr wrap="none" anchor="ctr">
            <a:spAutoFit/>
          </a:bodyPr>
          <a:lstStyle/>
          <a:p>
            <a:pPr lvl="0" algn="ctr"/>
            <a:r>
              <a:rPr lang="pl-PL" sz="2400" i="1" dirty="0" err="1">
                <a:solidFill>
                  <a:srgbClr val="C1D72F"/>
                </a:solidFill>
                <a:latin typeface="Segoe UI" panose="020B0502040204020203" pitchFamily="34" charset="0"/>
                <a:cs typeface="Segoe UI" panose="020B0502040204020203" pitchFamily="34" charset="0"/>
              </a:rPr>
              <a:t>in</a:t>
            </a:r>
            <a:r>
              <a:rPr lang="pl-PL" sz="2400" b="1" dirty="0" err="1">
                <a:solidFill>
                  <a:srgbClr val="323A45"/>
                </a:solidFill>
                <a:latin typeface="Segoe UI" panose="020B0502040204020203" pitchFamily="34" charset="0"/>
                <a:cs typeface="Segoe UI" panose="020B0502040204020203" pitchFamily="34" charset="0"/>
              </a:rPr>
              <a:t>gage</a:t>
            </a:r>
            <a:endParaRPr lang="en-US" sz="2400" b="1" dirty="0">
              <a:solidFill>
                <a:srgbClr val="323A45"/>
              </a:solidFill>
              <a:latin typeface="Segoe UI" panose="020B0502040204020203" pitchFamily="34" charset="0"/>
              <a:cs typeface="Segoe UI" panose="020B0502040204020203" pitchFamily="34" charset="0"/>
            </a:endParaRPr>
          </a:p>
        </p:txBody>
      </p:sp>
      <p:sp>
        <p:nvSpPr>
          <p:cNvPr id="50" name="Prostokąt 49"/>
          <p:cNvSpPr/>
          <p:nvPr/>
        </p:nvSpPr>
        <p:spPr>
          <a:xfrm>
            <a:off x="3039304" y="458074"/>
            <a:ext cx="29804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dirty="0" err="1">
                <a:ln/>
                <a:solidFill>
                  <a:schemeClr val="accent3"/>
                </a:solidFill>
              </a:rPr>
              <a:t>corporate</a:t>
            </a:r>
            <a:endParaRPr lang="pl-PL" sz="5400" b="1" cap="none" spc="0" dirty="0">
              <a:ln/>
              <a:solidFill>
                <a:schemeClr val="accent3"/>
              </a:solidFill>
              <a:effectLst/>
            </a:endParaRPr>
          </a:p>
        </p:txBody>
      </p:sp>
      <p:sp>
        <p:nvSpPr>
          <p:cNvPr id="51" name="Prostokąt 50"/>
          <p:cNvSpPr/>
          <p:nvPr/>
        </p:nvSpPr>
        <p:spPr>
          <a:xfrm>
            <a:off x="2949086" y="5352921"/>
            <a:ext cx="3264035" cy="923330"/>
          </a:xfrm>
          <a:prstGeom prst="rect">
            <a:avLst/>
          </a:prstGeom>
          <a:noFill/>
        </p:spPr>
        <p:txBody>
          <a:bodyPr wrap="none" lIns="91440" tIns="45720" rIns="91440" bIns="45720">
            <a:spAutoFit/>
          </a:bodyPr>
          <a:lstStyle/>
          <a:p>
            <a:pPr algn="ctr"/>
            <a:r>
              <a:rPr lang="pl-PL"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UI" panose="020B0502040204020203" pitchFamily="34" charset="0"/>
                <a:cs typeface="Segoe UI" panose="020B0502040204020203" pitchFamily="34" charset="0"/>
              </a:rPr>
              <a:t>institution</a:t>
            </a:r>
            <a:endParaRPr lang="pl-P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UI" panose="020B0502040204020203" pitchFamily="34" charset="0"/>
              <a:cs typeface="Segoe UI" panose="020B0502040204020203" pitchFamily="34" charset="0"/>
            </a:endParaRPr>
          </a:p>
        </p:txBody>
      </p:sp>
      <p:sp>
        <p:nvSpPr>
          <p:cNvPr id="52" name="Strzałka: zakrzywiona w prawo 51"/>
          <p:cNvSpPr/>
          <p:nvPr/>
        </p:nvSpPr>
        <p:spPr>
          <a:xfrm>
            <a:off x="467544" y="741074"/>
            <a:ext cx="2016223" cy="5535177"/>
          </a:xfrm>
          <a:prstGeom prst="curvedRightArrow">
            <a:avLst/>
          </a:prstGeom>
          <a:solidFill>
            <a:srgbClr val="C1D72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Strzałka: zakrzywiona w prawo 52"/>
          <p:cNvSpPr/>
          <p:nvPr/>
        </p:nvSpPr>
        <p:spPr>
          <a:xfrm rot="10800000">
            <a:off x="6876837" y="659465"/>
            <a:ext cx="2016223" cy="5535177"/>
          </a:xfrm>
          <a:prstGeom prst="curvedRightArrow">
            <a:avLst/>
          </a:prstGeom>
          <a:solidFill>
            <a:srgbClr val="C1D72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823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67544" y="219468"/>
            <a:ext cx="8676456" cy="401220"/>
          </a:xfrm>
        </p:spPr>
        <p:txBody>
          <a:bodyPr>
            <a:noAutofit/>
          </a:bodyPr>
          <a:lstStyle/>
          <a:p>
            <a:pPr lvl="0"/>
            <a:r>
              <a:rPr lang="en-GB" sz="1800" b="1" dirty="0">
                <a:latin typeface="Segoe UI" panose="020B0502040204020203" pitchFamily="34" charset="0"/>
                <a:cs typeface="Segoe UI" panose="020B0502040204020203" pitchFamily="34" charset="0"/>
              </a:rPr>
              <a:t>Experienced team from across the industry</a:t>
            </a:r>
          </a:p>
        </p:txBody>
      </p:sp>
      <p:sp>
        <p:nvSpPr>
          <p:cNvPr id="22" name="Rectangle 21"/>
          <p:cNvSpPr/>
          <p:nvPr/>
        </p:nvSpPr>
        <p:spPr>
          <a:xfrm>
            <a:off x="3082402" y="908721"/>
            <a:ext cx="2959234" cy="80503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Simon Mohamed</a:t>
            </a:r>
            <a:endParaRPr lang="en-GB" sz="900" dirty="0">
              <a:solidFill>
                <a:schemeClr val="tx1"/>
              </a:solidFill>
              <a:latin typeface="Segoe UI" panose="020B0502040204020203" pitchFamily="34" charset="0"/>
              <a:cs typeface="Segoe UI" panose="020B0502040204020203" pitchFamily="34" charset="0"/>
            </a:endParaRP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Director of Engineering</a:t>
            </a:r>
          </a:p>
          <a:p>
            <a:pPr marL="0" lvl="1" defTabSz="488950"/>
            <a:r>
              <a:rPr lang="en-GB" sz="900" dirty="0">
                <a:solidFill>
                  <a:schemeClr val="tx1"/>
                </a:solidFill>
                <a:latin typeface="Segoe UI" panose="020B0502040204020203" pitchFamily="34" charset="0"/>
                <a:cs typeface="Segoe UI" panose="020B0502040204020203" pitchFamily="34" charset="0"/>
              </a:rPr>
              <a:t>22 years software engineering experience at  Microsoft, Yahoo, Macrovision, Avaya and Novell. </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350" y="944912"/>
            <a:ext cx="495238" cy="495238"/>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noFill/>
          </a:ln>
          <a:effectLst/>
        </p:spPr>
        <p:style>
          <a:lnRef idx="1">
            <a:schemeClr val="accent3"/>
          </a:lnRef>
          <a:fillRef idx="2">
            <a:schemeClr val="accent3"/>
          </a:fillRef>
          <a:effectRef idx="1">
            <a:schemeClr val="accent3"/>
          </a:effectRef>
          <a:fontRef idx="minor">
            <a:schemeClr val="dk1"/>
          </a:fontRef>
        </p:style>
      </p:pic>
      <p:sp>
        <p:nvSpPr>
          <p:cNvPr id="85" name="Rectangle 84"/>
          <p:cNvSpPr/>
          <p:nvPr/>
        </p:nvSpPr>
        <p:spPr>
          <a:xfrm>
            <a:off x="46786" y="908721"/>
            <a:ext cx="2959234" cy="80503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Michael Hufton</a:t>
            </a:r>
            <a:endParaRPr lang="en-GB" sz="900" dirty="0">
              <a:solidFill>
                <a:schemeClr val="tx1"/>
              </a:solidFill>
              <a:latin typeface="Segoe UI" panose="020B0502040204020203" pitchFamily="34" charset="0"/>
              <a:cs typeface="Segoe UI" panose="020B0502040204020203" pitchFamily="34" charset="0"/>
            </a:endParaRP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Founder &amp; Managing Director</a:t>
            </a:r>
          </a:p>
          <a:p>
            <a:pPr marL="0" lvl="1" defTabSz="488950"/>
            <a:r>
              <a:rPr lang="en-GB" sz="900" dirty="0">
                <a:solidFill>
                  <a:schemeClr val="tx1"/>
                </a:solidFill>
                <a:latin typeface="Segoe UI" panose="020B0502040204020203" pitchFamily="34" charset="0"/>
                <a:cs typeface="Segoe UI" panose="020B0502040204020203" pitchFamily="34" charset="0"/>
              </a:rPr>
              <a:t>22 years experience including buy &amp; sell-side           roles at </a:t>
            </a:r>
            <a:r>
              <a:rPr lang="en-GB" sz="900" dirty="0" err="1">
                <a:solidFill>
                  <a:schemeClr val="tx1"/>
                </a:solidFill>
                <a:latin typeface="Segoe UI" panose="020B0502040204020203" pitchFamily="34" charset="0"/>
                <a:cs typeface="Segoe UI" panose="020B0502040204020203" pitchFamily="34" charset="0"/>
              </a:rPr>
              <a:t>Cazenove</a:t>
            </a:r>
            <a:r>
              <a:rPr lang="en-GB" sz="900" dirty="0">
                <a:solidFill>
                  <a:schemeClr val="tx1"/>
                </a:solidFill>
                <a:latin typeface="Segoe UI" panose="020B0502040204020203" pitchFamily="34" charset="0"/>
                <a:cs typeface="Segoe UI" panose="020B0502040204020203" pitchFamily="34" charset="0"/>
              </a:rPr>
              <a:t> &amp; Co, SR, Polar Capital</a:t>
            </a:r>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9748" y="934924"/>
            <a:ext cx="495238" cy="501347"/>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noFill/>
          </a:ln>
          <a:effectLst/>
        </p:spPr>
      </p:pic>
      <p:sp>
        <p:nvSpPr>
          <p:cNvPr id="38" name="Rectangle 37"/>
          <p:cNvSpPr/>
          <p:nvPr/>
        </p:nvSpPr>
        <p:spPr>
          <a:xfrm>
            <a:off x="46786" y="3619746"/>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Caroline Kearins</a:t>
            </a:r>
            <a:endParaRPr lang="en-GB" sz="900" dirty="0">
              <a:solidFill>
                <a:schemeClr val="tx1"/>
              </a:solidFill>
              <a:latin typeface="Segoe UI" panose="020B0502040204020203" pitchFamily="34" charset="0"/>
              <a:cs typeface="Segoe UI" panose="020B0502040204020203" pitchFamily="34" charset="0"/>
            </a:endParaRP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Operations &amp; Logistics</a:t>
            </a:r>
          </a:p>
          <a:p>
            <a:pPr marL="0" lvl="1" defTabSz="488950"/>
            <a:r>
              <a:rPr lang="en-GB" sz="900" dirty="0">
                <a:solidFill>
                  <a:schemeClr val="tx1"/>
                </a:solidFill>
                <a:latin typeface="Segoe UI" panose="020B0502040204020203" pitchFamily="34" charset="0"/>
                <a:cs typeface="Segoe UI" panose="020B0502040204020203" pitchFamily="34" charset="0"/>
              </a:rPr>
              <a:t>9 years front of house, administrative                   support and corporate events experience. </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839" y="3667651"/>
            <a:ext cx="495238" cy="492369"/>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sp>
        <p:nvSpPr>
          <p:cNvPr id="45" name="Rectangle 44"/>
          <p:cNvSpPr/>
          <p:nvPr/>
        </p:nvSpPr>
        <p:spPr>
          <a:xfrm>
            <a:off x="46786" y="4524901"/>
            <a:ext cx="2959234" cy="806769"/>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Charlye Lagriffoul</a:t>
            </a:r>
            <a:endParaRPr lang="en-GB" sz="900" dirty="0">
              <a:solidFill>
                <a:schemeClr val="tx1"/>
              </a:solidFill>
              <a:latin typeface="Segoe UI" panose="020B0502040204020203" pitchFamily="34" charset="0"/>
              <a:cs typeface="Segoe UI" panose="020B0502040204020203" pitchFamily="34" charset="0"/>
            </a:endParaRP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Operations &amp; Logistics</a:t>
            </a:r>
          </a:p>
          <a:p>
            <a:pPr marL="0" lvl="1" defTabSz="488950"/>
            <a:r>
              <a:rPr lang="en-GB" sz="900" dirty="0">
                <a:solidFill>
                  <a:schemeClr val="tx1"/>
                </a:solidFill>
                <a:latin typeface="Segoe UI" panose="020B0502040204020203" pitchFamily="34" charset="0"/>
                <a:cs typeface="Segoe UI" panose="020B0502040204020203" pitchFamily="34" charset="0"/>
              </a:rPr>
              <a:t>4 years experience in customer relations, </a:t>
            </a:r>
          </a:p>
          <a:p>
            <a:pPr marL="0" lvl="1" defTabSz="488950"/>
            <a:r>
              <a:rPr lang="en-GB" sz="900" dirty="0">
                <a:solidFill>
                  <a:schemeClr val="tx1"/>
                </a:solidFill>
                <a:latin typeface="Segoe UI" panose="020B0502040204020203" pitchFamily="34" charset="0"/>
                <a:cs typeface="Segoe UI" panose="020B0502040204020203" pitchFamily="34" charset="0"/>
              </a:rPr>
              <a:t>administrative and event experience. </a:t>
            </a:r>
          </a:p>
          <a:p>
            <a:pPr marL="0" lvl="1" defTabSz="488950">
              <a:spcBef>
                <a:spcPts val="600"/>
              </a:spcBef>
            </a:pPr>
            <a:endParaRPr lang="en-GB" sz="900" dirty="0">
              <a:solidFill>
                <a:schemeClr val="tx1"/>
              </a:solidFill>
              <a:latin typeface="Segoe UI" panose="020B0502040204020203" pitchFamily="34" charset="0"/>
              <a:cs typeface="Segoe UI" panose="020B0502040204020203" pitchFamily="34" charset="0"/>
            </a:endParaRPr>
          </a:p>
        </p:txBody>
      </p:sp>
      <p:sp>
        <p:nvSpPr>
          <p:cNvPr id="46" name="Rectangle 45"/>
          <p:cNvSpPr/>
          <p:nvPr/>
        </p:nvSpPr>
        <p:spPr>
          <a:xfrm>
            <a:off x="46786" y="2714591"/>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Jon Fox</a:t>
            </a: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Sales &amp; Account Management</a:t>
            </a:r>
          </a:p>
          <a:p>
            <a:pPr marL="0" lvl="1" defTabSz="488950"/>
            <a:r>
              <a:rPr lang="en-GB" sz="900" dirty="0">
                <a:solidFill>
                  <a:schemeClr val="tx1"/>
                </a:solidFill>
                <a:latin typeface="Segoe UI" panose="020B0502040204020203" pitchFamily="34" charset="0"/>
                <a:cs typeface="Segoe UI" panose="020B0502040204020203" pitchFamily="34" charset="0"/>
              </a:rPr>
              <a:t>9 years financial software implementation</a:t>
            </a:r>
            <a:br>
              <a:rPr lang="en-GB" sz="900" dirty="0">
                <a:solidFill>
                  <a:schemeClr val="tx1"/>
                </a:solidFill>
                <a:latin typeface="Segoe UI" panose="020B0502040204020203" pitchFamily="34" charset="0"/>
                <a:cs typeface="Segoe UI" panose="020B0502040204020203" pitchFamily="34" charset="0"/>
              </a:rPr>
            </a:br>
            <a:r>
              <a:rPr lang="en-GB" sz="900" dirty="0">
                <a:solidFill>
                  <a:schemeClr val="tx1"/>
                </a:solidFill>
                <a:latin typeface="Segoe UI" panose="020B0502040204020203" pitchFamily="34" charset="0"/>
                <a:cs typeface="Segoe UI" panose="020B0502040204020203" pitchFamily="34" charset="0"/>
              </a:rPr>
              <a:t>and investor relations sales.</a:t>
            </a:r>
          </a:p>
        </p:txBody>
      </p:sp>
      <p:sp>
        <p:nvSpPr>
          <p:cNvPr id="43" name="Rectangle 42"/>
          <p:cNvSpPr/>
          <p:nvPr/>
        </p:nvSpPr>
        <p:spPr>
          <a:xfrm>
            <a:off x="3082402" y="4526275"/>
            <a:ext cx="2959234" cy="80539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Kristina Farrell</a:t>
            </a: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Technical Author</a:t>
            </a:r>
          </a:p>
          <a:p>
            <a:pPr marL="0" lvl="1" defTabSz="488950"/>
            <a:r>
              <a:rPr lang="en-GB" sz="900" dirty="0">
                <a:solidFill>
                  <a:schemeClr val="tx1"/>
                </a:solidFill>
                <a:latin typeface="Segoe UI" panose="020B0502040204020203" pitchFamily="34" charset="0"/>
                <a:cs typeface="Segoe UI" panose="020B0502040204020203" pitchFamily="34" charset="0"/>
              </a:rPr>
              <a:t>19 years experience: FMCG; Retail Marketing;</a:t>
            </a:r>
          </a:p>
          <a:p>
            <a:pPr marL="0" lvl="1" defTabSz="488950"/>
            <a:r>
              <a:rPr lang="en-GB" sz="900" dirty="0">
                <a:solidFill>
                  <a:schemeClr val="tx1"/>
                </a:solidFill>
                <a:latin typeface="Segoe UI" panose="020B0502040204020203" pitchFamily="34" charset="0"/>
                <a:cs typeface="Segoe UI" panose="020B0502040204020203" pitchFamily="34" charset="0"/>
              </a:rPr>
              <a:t>E-commerce; Technical Authoring and User Training </a:t>
            </a:r>
          </a:p>
        </p:txBody>
      </p:sp>
      <p:pic>
        <p:nvPicPr>
          <p:cNvPr id="137" name="Picture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8351" y="4592770"/>
            <a:ext cx="495239" cy="48298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sp>
        <p:nvSpPr>
          <p:cNvPr id="55" name="Rectangle 54"/>
          <p:cNvSpPr/>
          <p:nvPr/>
        </p:nvSpPr>
        <p:spPr>
          <a:xfrm>
            <a:off x="6117155" y="4524415"/>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James Badcock </a:t>
            </a: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CFO</a:t>
            </a:r>
            <a:endParaRPr lang="en-GB" sz="900" i="1" dirty="0">
              <a:solidFill>
                <a:schemeClr val="tx1"/>
              </a:solidFill>
              <a:latin typeface="Segoe UI" panose="020B0502040204020203" pitchFamily="34" charset="0"/>
              <a:cs typeface="Segoe UI" panose="020B0502040204020203" pitchFamily="34" charset="0"/>
            </a:endParaRPr>
          </a:p>
          <a:p>
            <a:pPr marL="0" lvl="1" defTabSz="488950"/>
            <a:r>
              <a:rPr lang="en-GB" sz="900" dirty="0">
                <a:solidFill>
                  <a:schemeClr val="tx1"/>
                </a:solidFill>
                <a:latin typeface="Segoe UI" panose="020B0502040204020203" pitchFamily="34" charset="0"/>
                <a:cs typeface="Segoe UI" panose="020B0502040204020203" pitchFamily="34" charset="0"/>
              </a:rPr>
              <a:t>25 years accounting &amp; finance experience, </a:t>
            </a:r>
          </a:p>
          <a:p>
            <a:pPr marL="0" lvl="1" defTabSz="488950"/>
            <a:r>
              <a:rPr lang="en-GB" sz="900" dirty="0">
                <a:solidFill>
                  <a:schemeClr val="tx1"/>
                </a:solidFill>
                <a:latin typeface="Segoe UI" panose="020B0502040204020203" pitchFamily="34" charset="0"/>
                <a:cs typeface="Segoe UI" panose="020B0502040204020203" pitchFamily="34" charset="0"/>
              </a:rPr>
              <a:t>Chartered Accountant             </a:t>
            </a:r>
          </a:p>
        </p:txBody>
      </p:sp>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5969" y="4592770"/>
            <a:ext cx="477990" cy="48298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sp>
        <p:nvSpPr>
          <p:cNvPr id="57" name="Rectangle 56"/>
          <p:cNvSpPr/>
          <p:nvPr/>
        </p:nvSpPr>
        <p:spPr>
          <a:xfrm>
            <a:off x="46786" y="1811656"/>
            <a:ext cx="2959234" cy="80503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Roel Jacobs</a:t>
            </a: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Sales &amp; Account Management</a:t>
            </a:r>
          </a:p>
          <a:p>
            <a:pPr marL="0" lvl="1" defTabSz="488950"/>
            <a:r>
              <a:rPr lang="en-GB" sz="900" dirty="0">
                <a:solidFill>
                  <a:schemeClr val="tx1"/>
                </a:solidFill>
                <a:latin typeface="Segoe UI" panose="020B0502040204020203" pitchFamily="34" charset="0"/>
                <a:cs typeface="Segoe UI" panose="020B0502040204020203" pitchFamily="34" charset="0"/>
              </a:rPr>
              <a:t>25 years experience in equity sales and IR                 solutions. </a:t>
            </a:r>
            <a:endParaRPr lang="en-US" sz="900" dirty="0">
              <a:solidFill>
                <a:schemeClr val="tx1"/>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9748" y="1858750"/>
            <a:ext cx="498334" cy="517816"/>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sp>
        <p:nvSpPr>
          <p:cNvPr id="31"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3</a:t>
            </a:r>
          </a:p>
        </p:txBody>
      </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25" name="Rectangle 24"/>
          <p:cNvSpPr/>
          <p:nvPr/>
        </p:nvSpPr>
        <p:spPr>
          <a:xfrm>
            <a:off x="6117155" y="5426244"/>
            <a:ext cx="2959234" cy="805717"/>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180975" lvl="1" indent="-180975" defTabSz="488950">
              <a:spcBef>
                <a:spcPts val="600"/>
              </a:spcBef>
              <a:buFont typeface="Wingdings" panose="05000000000000000000" pitchFamily="2" charset="2"/>
              <a:buChar char="Ø"/>
            </a:pPr>
            <a:endParaRPr lang="en-GB" sz="900" dirty="0">
              <a:solidFill>
                <a:schemeClr val="tx1"/>
              </a:solidFill>
              <a:latin typeface="Segoe UI" panose="020B0502040204020203" pitchFamily="34" charset="0"/>
              <a:cs typeface="Segoe UI" panose="020B0502040204020203" pitchFamily="34" charset="0"/>
            </a:endParaRPr>
          </a:p>
          <a:p>
            <a:pPr marL="180975" lvl="1" indent="-180975" defTabSz="488950">
              <a:spcBef>
                <a:spcPts val="600"/>
              </a:spcBef>
              <a:buFont typeface="Wingdings" panose="05000000000000000000" pitchFamily="2" charset="2"/>
              <a:buChar char="Ø"/>
            </a:pPr>
            <a:r>
              <a:rPr lang="en-GB" sz="900" dirty="0">
                <a:solidFill>
                  <a:schemeClr val="tx1"/>
                </a:solidFill>
                <a:latin typeface="Segoe UI" panose="020B0502040204020203" pitchFamily="34" charset="0"/>
                <a:cs typeface="Segoe UI" panose="020B0502040204020203" pitchFamily="34" charset="0"/>
              </a:rPr>
              <a:t>We need more good people ! </a:t>
            </a:r>
          </a:p>
          <a:p>
            <a:pPr marL="180975" lvl="1" indent="-180975" defTabSz="488950">
              <a:spcBef>
                <a:spcPts val="600"/>
              </a:spcBef>
              <a:buFont typeface="Wingdings" panose="05000000000000000000" pitchFamily="2" charset="2"/>
              <a:buChar char="Ø"/>
            </a:pPr>
            <a:r>
              <a:rPr lang="en-GB" sz="900" dirty="0">
                <a:solidFill>
                  <a:schemeClr val="tx1"/>
                </a:solidFill>
                <a:latin typeface="Segoe UI" panose="020B0502040204020203" pitchFamily="34" charset="0"/>
                <a:cs typeface="Segoe UI" panose="020B0502040204020203" pitchFamily="34" charset="0"/>
              </a:rPr>
              <a:t>If you’d like to join us, please make contact</a:t>
            </a:r>
            <a:endParaRPr lang="en-US" sz="900" dirty="0">
              <a:solidFill>
                <a:schemeClr val="tx1"/>
              </a:solidFill>
              <a:latin typeface="Segoe UI" panose="020B0502040204020203" pitchFamily="34" charset="0"/>
              <a:cs typeface="Segoe UI" panose="020B0502040204020203" pitchFamily="34" charset="0"/>
            </a:endParaRPr>
          </a:p>
        </p:txBody>
      </p:sp>
      <p:sp>
        <p:nvSpPr>
          <p:cNvPr id="26" name="Oval 25"/>
          <p:cNvSpPr/>
          <p:nvPr/>
        </p:nvSpPr>
        <p:spPr>
          <a:xfrm>
            <a:off x="8537399" y="5471260"/>
            <a:ext cx="506560" cy="491378"/>
          </a:xfrm>
          <a:prstGeom prst="ellipse">
            <a:avLst/>
          </a:prstGeom>
          <a:blipFill>
            <a:blip r:embed="rId10" cstate="print">
              <a:extLst>
                <a:ext uri="{28A0092B-C50C-407E-A947-70E740481C1C}">
                  <a14:useLocalDpi xmlns:a14="http://schemas.microsoft.com/office/drawing/2010/main"/>
                </a:ext>
              </a:extLst>
            </a:blip>
            <a:srcRect/>
            <a:stretch>
              <a:fillRect/>
            </a:stretch>
          </a:blipFill>
          <a:effectLst/>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
        <p:nvSpPr>
          <p:cNvPr id="34" name="Rectangle 33"/>
          <p:cNvSpPr/>
          <p:nvPr/>
        </p:nvSpPr>
        <p:spPr>
          <a:xfrm>
            <a:off x="6117155" y="903042"/>
            <a:ext cx="2959234" cy="814519"/>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pl-PL" sz="900" b="1" dirty="0">
                <a:solidFill>
                  <a:schemeClr val="tx1"/>
                </a:solidFill>
                <a:latin typeface="Segoe UI" panose="020B0502040204020203" pitchFamily="34" charset="0"/>
                <a:cs typeface="Segoe UI" panose="020B0502040204020203" pitchFamily="34" charset="0"/>
              </a:rPr>
              <a:t>Łukasz Drzewiecki </a:t>
            </a:r>
            <a:endParaRPr lang="en-GB" sz="900" b="1" dirty="0">
              <a:solidFill>
                <a:schemeClr val="tx1"/>
              </a:solidFill>
              <a:latin typeface="Segoe UI" panose="020B0502040204020203" pitchFamily="34" charset="0"/>
              <a:cs typeface="Segoe UI" panose="020B0502040204020203" pitchFamily="34" charset="0"/>
            </a:endParaRPr>
          </a:p>
          <a:p>
            <a:pPr marL="0" lvl="1" defTabSz="488950">
              <a:spcBef>
                <a:spcPts val="600"/>
              </a:spcBef>
            </a:pPr>
            <a:r>
              <a:rPr lang="en-GB" sz="900" dirty="0">
                <a:solidFill>
                  <a:schemeClr val="tx1"/>
                </a:solidFill>
                <a:latin typeface="Segoe UI" panose="020B0502040204020203" pitchFamily="34" charset="0"/>
                <a:cs typeface="Segoe UI" panose="020B0502040204020203" pitchFamily="34" charset="0"/>
              </a:rPr>
              <a:t>Lead Software Engineer</a:t>
            </a: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13 years experience in software development             at Microsoft, BRE and </a:t>
            </a:r>
            <a:r>
              <a:rPr lang="en-GB" sz="900" dirty="0" err="1">
                <a:solidFill>
                  <a:schemeClr val="tx1"/>
                </a:solidFill>
                <a:latin typeface="Segoe UI" panose="020B0502040204020203" pitchFamily="34" charset="0"/>
                <a:cs typeface="Segoe UI" panose="020B0502040204020203" pitchFamily="34" charset="0"/>
              </a:rPr>
              <a:t>Intive</a:t>
            </a:r>
            <a:r>
              <a:rPr lang="en-GB" sz="900" dirty="0">
                <a:solidFill>
                  <a:schemeClr val="tx1"/>
                </a:solidFill>
                <a:latin typeface="Segoe UI" panose="020B0502040204020203" pitchFamily="34" charset="0"/>
                <a:cs typeface="Segoe UI" panose="020B0502040204020203" pitchFamily="34" charset="0"/>
              </a:rPr>
              <a:t>                        </a:t>
            </a: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65160" y="948828"/>
            <a:ext cx="478799" cy="489588"/>
          </a:xfrm>
          <a:prstGeom prst="rect">
            <a:avLst/>
          </a:prstGeom>
          <a:effectLst/>
        </p:spPr>
      </p:pic>
      <p:sp>
        <p:nvSpPr>
          <p:cNvPr id="36" name="Rectangle 35"/>
          <p:cNvSpPr/>
          <p:nvPr/>
        </p:nvSpPr>
        <p:spPr>
          <a:xfrm>
            <a:off x="6117155" y="2715127"/>
            <a:ext cx="2959234" cy="80127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Aft>
                <a:spcPts val="600"/>
              </a:spcAft>
            </a:pPr>
            <a:r>
              <a:rPr lang="pl-PL" sz="900" b="1" dirty="0">
                <a:solidFill>
                  <a:schemeClr val="tx1"/>
                </a:solidFill>
                <a:latin typeface="Segoe UI" panose="020B0502040204020203" pitchFamily="34" charset="0"/>
                <a:cs typeface="Segoe UI" panose="020B0502040204020203" pitchFamily="34" charset="0"/>
              </a:rPr>
              <a:t>Cecylia Nowakowska</a:t>
            </a:r>
            <a:endParaRPr lang="en-GB" sz="900" b="1" dirty="0">
              <a:solidFill>
                <a:schemeClr val="tx1"/>
              </a:solidFill>
              <a:latin typeface="Segoe UI" panose="020B0502040204020203" pitchFamily="34" charset="0"/>
              <a:cs typeface="Segoe UI" panose="020B0502040204020203" pitchFamily="34" charset="0"/>
            </a:endParaRP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Test Engineer</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4 years experience in Testing and Quality       Assurance at </a:t>
            </a:r>
            <a:r>
              <a:rPr lang="en-GB" sz="900" dirty="0" err="1">
                <a:solidFill>
                  <a:schemeClr val="tx1"/>
                </a:solidFill>
                <a:latin typeface="Segoe UI" panose="020B0502040204020203" pitchFamily="34" charset="0"/>
                <a:cs typeface="Segoe UI" panose="020B0502040204020203" pitchFamily="34" charset="0"/>
              </a:rPr>
              <a:t>Gigaset</a:t>
            </a:r>
            <a:r>
              <a:rPr lang="en-GB" sz="900" dirty="0">
                <a:solidFill>
                  <a:schemeClr val="tx1"/>
                </a:solidFill>
                <a:latin typeface="Segoe UI" panose="020B0502040204020203" pitchFamily="34" charset="0"/>
                <a:cs typeface="Segoe UI" panose="020B0502040204020203" pitchFamily="34" charset="0"/>
              </a:rPr>
              <a:t> and </a:t>
            </a:r>
            <a:r>
              <a:rPr lang="en-GB" sz="900" dirty="0" err="1">
                <a:solidFill>
                  <a:schemeClr val="tx1"/>
                </a:solidFill>
                <a:latin typeface="Segoe UI" panose="020B0502040204020203" pitchFamily="34" charset="0"/>
                <a:cs typeface="Segoe UI" panose="020B0502040204020203" pitchFamily="34" charset="0"/>
              </a:rPr>
              <a:t>Intive</a:t>
            </a:r>
            <a:endParaRPr lang="en-US" sz="900" dirty="0">
              <a:solidFill>
                <a:schemeClr val="tx1"/>
              </a:solidFill>
              <a:latin typeface="Segoe UI" panose="020B0502040204020203" pitchFamily="34" charset="0"/>
              <a:cs typeface="Segoe UI" panose="020B0502040204020203" pitchFamily="34" charset="0"/>
            </a:endParaRPr>
          </a:p>
        </p:txBody>
      </p:sp>
      <p:sp>
        <p:nvSpPr>
          <p:cNvPr id="37" name="Rectangle 36"/>
          <p:cNvSpPr/>
          <p:nvPr/>
        </p:nvSpPr>
        <p:spPr>
          <a:xfrm>
            <a:off x="6117155" y="1809156"/>
            <a:ext cx="2959234" cy="80753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Aft>
                <a:spcPts val="600"/>
              </a:spcAft>
            </a:pPr>
            <a:r>
              <a:rPr lang="en-GB" sz="900" b="1" dirty="0">
                <a:solidFill>
                  <a:schemeClr val="tx1"/>
                </a:solidFill>
                <a:latin typeface="Segoe UI" panose="020B0502040204020203" pitchFamily="34" charset="0"/>
                <a:cs typeface="Segoe UI" panose="020B0502040204020203" pitchFamily="34" charset="0"/>
              </a:rPr>
              <a:t>Michal Kraus</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Lead Test Engineer</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5 years experience in Testing and Quality        Assurance at Atos, </a:t>
            </a:r>
            <a:r>
              <a:rPr lang="en-GB" sz="900" dirty="0" err="1">
                <a:solidFill>
                  <a:schemeClr val="tx1"/>
                </a:solidFill>
                <a:latin typeface="Segoe UI" panose="020B0502040204020203" pitchFamily="34" charset="0"/>
                <a:cs typeface="Segoe UI" panose="020B0502040204020203" pitchFamily="34" charset="0"/>
              </a:rPr>
              <a:t>Gigaset</a:t>
            </a:r>
            <a:r>
              <a:rPr lang="en-GB" sz="900" dirty="0">
                <a:solidFill>
                  <a:schemeClr val="tx1"/>
                </a:solidFill>
                <a:latin typeface="Segoe UI" panose="020B0502040204020203" pitchFamily="34" charset="0"/>
                <a:cs typeface="Segoe UI" panose="020B0502040204020203" pitchFamily="34" charset="0"/>
              </a:rPr>
              <a:t>, PGS and </a:t>
            </a:r>
            <a:r>
              <a:rPr lang="en-GB" sz="900" dirty="0" err="1">
                <a:solidFill>
                  <a:schemeClr val="tx1"/>
                </a:solidFill>
                <a:latin typeface="Segoe UI" panose="020B0502040204020203" pitchFamily="34" charset="0"/>
                <a:cs typeface="Segoe UI" panose="020B0502040204020203" pitchFamily="34" charset="0"/>
              </a:rPr>
              <a:t>Intive</a:t>
            </a:r>
            <a:endParaRPr lang="en-US" sz="900" dirty="0">
              <a:solidFill>
                <a:schemeClr val="tx1"/>
              </a:solidFill>
              <a:latin typeface="Segoe UI" panose="020B0502040204020203" pitchFamily="34" charset="0"/>
              <a:cs typeface="Segoe UI" panose="020B0502040204020203" pitchFamily="34" charset="0"/>
            </a:endParaRPr>
          </a:p>
          <a:p>
            <a:pPr marL="0" lvl="1" defTabSz="488950">
              <a:spcAft>
                <a:spcPts val="600"/>
              </a:spcAft>
            </a:pPr>
            <a:endParaRPr lang="en-GB" sz="900" dirty="0">
              <a:solidFill>
                <a:schemeClr val="tx1"/>
              </a:solidFill>
              <a:latin typeface="Segoe UI" panose="020B0502040204020203" pitchFamily="34" charset="0"/>
              <a:cs typeface="Segoe UI" panose="020B0502040204020203" pitchFamily="34" charset="0"/>
            </a:endParaRPr>
          </a:p>
        </p:txBody>
      </p:sp>
      <p:sp>
        <p:nvSpPr>
          <p:cNvPr id="41" name="Rectangle 40"/>
          <p:cNvSpPr/>
          <p:nvPr/>
        </p:nvSpPr>
        <p:spPr>
          <a:xfrm>
            <a:off x="6117155" y="3610976"/>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Aft>
                <a:spcPts val="600"/>
              </a:spcAft>
            </a:pPr>
            <a:r>
              <a:rPr lang="pl-PL" sz="900" b="1" dirty="0">
                <a:solidFill>
                  <a:schemeClr val="tx1"/>
                </a:solidFill>
                <a:latin typeface="Segoe UI" panose="020B0502040204020203" pitchFamily="34" charset="0"/>
                <a:cs typeface="Segoe UI" panose="020B0502040204020203" pitchFamily="34" charset="0"/>
              </a:rPr>
              <a:t>Marta Krzyżelewska </a:t>
            </a:r>
            <a:endParaRPr lang="en-GB" sz="900" b="1" dirty="0">
              <a:solidFill>
                <a:schemeClr val="tx1"/>
              </a:solidFill>
              <a:latin typeface="Segoe UI" panose="020B0502040204020203" pitchFamily="34" charset="0"/>
              <a:cs typeface="Segoe UI" panose="020B0502040204020203" pitchFamily="34" charset="0"/>
            </a:endParaRP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Test Engineer</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4 years software testing experience at Atos              and Objectivity</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65160" y="1863423"/>
            <a:ext cx="478799" cy="488559"/>
          </a:xfrm>
          <a:prstGeom prst="rect">
            <a:avLst/>
          </a:prstGeom>
          <a:effectLst/>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72296" y="2768206"/>
            <a:ext cx="478799" cy="508000"/>
          </a:xfrm>
          <a:prstGeom prst="rect">
            <a:avLst/>
          </a:prstGeom>
          <a:effectLst/>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5969" y="3665543"/>
            <a:ext cx="480803" cy="494477"/>
          </a:xfrm>
          <a:prstGeom prst="rect">
            <a:avLst/>
          </a:prstGeom>
          <a:effectLst/>
        </p:spPr>
      </p:pic>
      <p:sp>
        <p:nvSpPr>
          <p:cNvPr id="44" name="Rectangle 43"/>
          <p:cNvSpPr/>
          <p:nvPr/>
        </p:nvSpPr>
        <p:spPr>
          <a:xfrm>
            <a:off x="3082402" y="1809436"/>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Aft>
                <a:spcPts val="600"/>
              </a:spcAft>
            </a:pPr>
            <a:r>
              <a:rPr lang="pl-PL" sz="900" b="1" dirty="0">
                <a:solidFill>
                  <a:schemeClr val="tx1"/>
                </a:solidFill>
                <a:latin typeface="Segoe UI" panose="020B0502040204020203" pitchFamily="34" charset="0"/>
                <a:cs typeface="Segoe UI" panose="020B0502040204020203" pitchFamily="34" charset="0"/>
              </a:rPr>
              <a:t>Krzysztof Wystemp</a:t>
            </a:r>
            <a:endParaRPr lang="en-GB" sz="900" b="1" dirty="0">
              <a:solidFill>
                <a:schemeClr val="tx1"/>
              </a:solidFill>
              <a:latin typeface="Segoe UI" panose="020B0502040204020203" pitchFamily="34" charset="0"/>
              <a:cs typeface="Segoe UI" panose="020B0502040204020203" pitchFamily="34" charset="0"/>
            </a:endParaRP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Senior Software Engineer</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10 years experience in software development               at Santander, </a:t>
            </a:r>
            <a:r>
              <a:rPr lang="en-GB" sz="900" dirty="0" err="1">
                <a:solidFill>
                  <a:schemeClr val="tx1"/>
                </a:solidFill>
                <a:latin typeface="Segoe UI" panose="020B0502040204020203" pitchFamily="34" charset="0"/>
                <a:cs typeface="Segoe UI" panose="020B0502040204020203" pitchFamily="34" charset="0"/>
              </a:rPr>
              <a:t>Synity</a:t>
            </a:r>
            <a:r>
              <a:rPr lang="en-GB" sz="900" dirty="0">
                <a:solidFill>
                  <a:schemeClr val="tx1"/>
                </a:solidFill>
                <a:latin typeface="Segoe UI" panose="020B0502040204020203" pitchFamily="34" charset="0"/>
                <a:cs typeface="Segoe UI" panose="020B0502040204020203" pitchFamily="34" charset="0"/>
              </a:rPr>
              <a:t> and </a:t>
            </a:r>
            <a:r>
              <a:rPr lang="en-GB" sz="900" dirty="0" err="1">
                <a:solidFill>
                  <a:schemeClr val="tx1"/>
                </a:solidFill>
                <a:latin typeface="Segoe UI" panose="020B0502040204020203" pitchFamily="34" charset="0"/>
                <a:cs typeface="Segoe UI" panose="020B0502040204020203" pitchFamily="34" charset="0"/>
              </a:rPr>
              <a:t>Intive</a:t>
            </a:r>
            <a:r>
              <a:rPr lang="en-GB" sz="900" dirty="0">
                <a:solidFill>
                  <a:schemeClr val="tx1"/>
                </a:solidFill>
                <a:latin typeface="Segoe UI" panose="020B0502040204020203" pitchFamily="34" charset="0"/>
                <a:cs typeface="Segoe UI" panose="020B0502040204020203" pitchFamily="34" charset="0"/>
              </a:rPr>
              <a:t>  </a:t>
            </a:r>
            <a:endParaRPr lang="en-US" sz="900" dirty="0">
              <a:solidFill>
                <a:schemeClr val="tx1"/>
              </a:solidFill>
              <a:latin typeface="Segoe UI" panose="020B0502040204020203" pitchFamily="34" charset="0"/>
              <a:cs typeface="Segoe UI" panose="020B0502040204020203" pitchFamily="34" charset="0"/>
            </a:endParaRPr>
          </a:p>
        </p:txBody>
      </p:sp>
      <p:sp>
        <p:nvSpPr>
          <p:cNvPr id="47" name="Rectangle 46"/>
          <p:cNvSpPr/>
          <p:nvPr/>
        </p:nvSpPr>
        <p:spPr>
          <a:xfrm>
            <a:off x="3085399" y="2712372"/>
            <a:ext cx="2956237" cy="809474"/>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Aft>
                <a:spcPts val="600"/>
              </a:spcAft>
            </a:pPr>
            <a:r>
              <a:rPr lang="pl-PL" sz="900" b="1" dirty="0">
                <a:solidFill>
                  <a:schemeClr val="tx1"/>
                </a:solidFill>
                <a:latin typeface="Segoe UI" panose="020B0502040204020203" pitchFamily="34" charset="0"/>
                <a:cs typeface="Segoe UI" panose="020B0502040204020203" pitchFamily="34" charset="0"/>
              </a:rPr>
              <a:t>Tomasz Przybylski </a:t>
            </a:r>
            <a:endParaRPr lang="en-GB" sz="900" b="1" dirty="0">
              <a:solidFill>
                <a:schemeClr val="tx1"/>
              </a:solidFill>
              <a:latin typeface="Segoe UI" panose="020B0502040204020203" pitchFamily="34" charset="0"/>
              <a:cs typeface="Segoe UI" panose="020B0502040204020203" pitchFamily="34" charset="0"/>
            </a:endParaRP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Senior Software Engineer</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15 years software development experience                  at Microsoft, Credit Suisse and </a:t>
            </a:r>
            <a:r>
              <a:rPr lang="en-GB" sz="900" dirty="0" err="1">
                <a:solidFill>
                  <a:schemeClr val="tx1"/>
                </a:solidFill>
                <a:latin typeface="Segoe UI" panose="020B0502040204020203" pitchFamily="34" charset="0"/>
                <a:cs typeface="Segoe UI" panose="020B0502040204020203" pitchFamily="34" charset="0"/>
              </a:rPr>
              <a:t>Intive</a:t>
            </a:r>
            <a:endParaRPr lang="en-GB" sz="900" dirty="0">
              <a:solidFill>
                <a:schemeClr val="tx1"/>
              </a:solidFill>
              <a:latin typeface="Segoe UI" panose="020B0502040204020203" pitchFamily="34" charset="0"/>
              <a:cs typeface="Segoe UI" panose="020B0502040204020203" pitchFamily="34" charset="0"/>
            </a:endParaRP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 </a:t>
            </a:r>
            <a:r>
              <a:rPr lang="en-US" sz="900" dirty="0">
                <a:solidFill>
                  <a:schemeClr val="tx1"/>
                </a:solidFill>
                <a:latin typeface="Segoe UI" panose="020B0502040204020203" pitchFamily="34" charset="0"/>
                <a:cs typeface="Segoe UI" panose="020B0502040204020203" pitchFamily="34" charset="0"/>
              </a:rPr>
              <a:t>                          </a:t>
            </a:r>
            <a:endParaRPr lang="en-GB" sz="900" dirty="0">
              <a:solidFill>
                <a:schemeClr val="tx1"/>
              </a:solidFill>
              <a:latin typeface="Segoe UI" panose="020B0502040204020203" pitchFamily="34" charset="0"/>
              <a:cs typeface="Segoe UI" panose="020B0502040204020203" pitchFamily="34" charset="0"/>
            </a:endParaRPr>
          </a:p>
        </p:txBody>
      </p:sp>
      <p:sp>
        <p:nvSpPr>
          <p:cNvPr id="48" name="Rectangle 47"/>
          <p:cNvSpPr/>
          <p:nvPr/>
        </p:nvSpPr>
        <p:spPr>
          <a:xfrm>
            <a:off x="3082402" y="3610498"/>
            <a:ext cx="2959234" cy="816503"/>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Aft>
                <a:spcPts val="600"/>
              </a:spcAft>
            </a:pPr>
            <a:r>
              <a:rPr lang="pl-PL" sz="900" b="1" dirty="0">
                <a:solidFill>
                  <a:schemeClr val="tx1"/>
                </a:solidFill>
                <a:latin typeface="Segoe UI" panose="020B0502040204020203" pitchFamily="34" charset="0"/>
                <a:cs typeface="Segoe UI" panose="020B0502040204020203" pitchFamily="34" charset="0"/>
              </a:rPr>
              <a:t>Paweł Gleń</a:t>
            </a:r>
            <a:endParaRPr lang="en-GB" sz="900" b="1" dirty="0">
              <a:solidFill>
                <a:schemeClr val="tx1"/>
              </a:solidFill>
              <a:latin typeface="Segoe UI" panose="020B0502040204020203" pitchFamily="34" charset="0"/>
              <a:cs typeface="Segoe UI" panose="020B0502040204020203" pitchFamily="34" charset="0"/>
            </a:endParaRP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Senior iOS Software Engineer</a:t>
            </a:r>
          </a:p>
          <a:p>
            <a:pPr marL="0" lvl="1" defTabSz="488950">
              <a:spcAft>
                <a:spcPts val="600"/>
              </a:spcAft>
            </a:pPr>
            <a:r>
              <a:rPr lang="en-GB" sz="900" dirty="0">
                <a:solidFill>
                  <a:schemeClr val="tx1"/>
                </a:solidFill>
                <a:latin typeface="Segoe UI" panose="020B0502040204020203" pitchFamily="34" charset="0"/>
                <a:cs typeface="Segoe UI" panose="020B0502040204020203" pitchFamily="34" charset="0"/>
              </a:rPr>
              <a:t>6 years experience developing iOS software</a:t>
            </a:r>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00913" y="2767107"/>
            <a:ext cx="495240" cy="511180"/>
          </a:xfrm>
          <a:prstGeom prst="rect">
            <a:avLst/>
          </a:prstGeom>
          <a:effectLst/>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03646" y="1857307"/>
            <a:ext cx="495239" cy="516571"/>
          </a:xfrm>
          <a:prstGeom prst="rect">
            <a:avLst/>
          </a:prstGeom>
          <a:effectLst/>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18350" y="3665543"/>
            <a:ext cx="495240" cy="494477"/>
          </a:xfrm>
          <a:prstGeom prst="rect">
            <a:avLst/>
          </a:prstGeom>
          <a:effectLst/>
        </p:spPr>
      </p:pic>
      <p:sp>
        <p:nvSpPr>
          <p:cNvPr id="53" name="Rectangle 52"/>
          <p:cNvSpPr/>
          <p:nvPr/>
        </p:nvSpPr>
        <p:spPr>
          <a:xfrm>
            <a:off x="50397" y="5424706"/>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r>
              <a:rPr lang="en-GB" sz="900" b="1" dirty="0">
                <a:solidFill>
                  <a:schemeClr val="tx1"/>
                </a:solidFill>
                <a:latin typeface="Segoe UI" panose="020B0502040204020203" pitchFamily="34" charset="0"/>
                <a:cs typeface="Segoe UI" panose="020B0502040204020203" pitchFamily="34" charset="0"/>
              </a:rPr>
              <a:t>Rozzi Walton</a:t>
            </a:r>
          </a:p>
          <a:p>
            <a:pPr marL="0" lvl="1" defTabSz="488950">
              <a:spcBef>
                <a:spcPts val="600"/>
              </a:spcBef>
              <a:spcAft>
                <a:spcPts val="600"/>
              </a:spcAft>
            </a:pPr>
            <a:r>
              <a:rPr lang="en-GB" sz="900" dirty="0">
                <a:solidFill>
                  <a:schemeClr val="tx1"/>
                </a:solidFill>
                <a:latin typeface="Segoe UI" panose="020B0502040204020203" pitchFamily="34" charset="0"/>
                <a:cs typeface="Segoe UI" panose="020B0502040204020203" pitchFamily="34" charset="0"/>
              </a:rPr>
              <a:t>Sales &amp; Account Management</a:t>
            </a:r>
          </a:p>
          <a:p>
            <a:pPr marL="0" lvl="1" defTabSz="488950"/>
            <a:r>
              <a:rPr lang="en-GB" sz="900" dirty="0">
                <a:solidFill>
                  <a:schemeClr val="tx1"/>
                </a:solidFill>
                <a:latin typeface="Segoe UI" panose="020B0502040204020203" pitchFamily="34" charset="0"/>
                <a:cs typeface="Segoe UI" panose="020B0502040204020203" pitchFamily="34" charset="0"/>
              </a:rPr>
              <a:t>13 years experience in financial services.                </a:t>
            </a:r>
          </a:p>
        </p:txBody>
      </p:sp>
      <p:sp>
        <p:nvSpPr>
          <p:cNvPr id="54" name="Rectangle 53"/>
          <p:cNvSpPr/>
          <p:nvPr/>
        </p:nvSpPr>
        <p:spPr>
          <a:xfrm>
            <a:off x="3082402" y="5424707"/>
            <a:ext cx="2959234" cy="80725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ln>
            <a:solidFill>
              <a:srgbClr val="C1D72F"/>
            </a:solidFill>
          </a:ln>
        </p:spPr>
        <p:style>
          <a:lnRef idx="1">
            <a:schemeClr val="accent3"/>
          </a:lnRef>
          <a:fillRef idx="2">
            <a:schemeClr val="accent3"/>
          </a:fillRef>
          <a:effectRef idx="1">
            <a:schemeClr val="accent3"/>
          </a:effectRef>
          <a:fontRef idx="minor">
            <a:schemeClr val="dk1"/>
          </a:fontRef>
        </p:style>
        <p:txBody>
          <a:bodyPr tIns="36000" rIns="90000" bIns="108000" rtlCol="0" anchor="t" anchorCtr="0"/>
          <a:lstStyle/>
          <a:p>
            <a:pPr marL="0" lvl="1" defTabSz="488950">
              <a:spcBef>
                <a:spcPts val="600"/>
              </a:spcBef>
            </a:pPr>
            <a:endParaRPr lang="en-GB" sz="900" dirty="0">
              <a:solidFill>
                <a:schemeClr val="tx1"/>
              </a:solidFill>
              <a:latin typeface="Segoe UI" panose="020B0502040204020203" pitchFamily="34" charset="0"/>
              <a:cs typeface="Segoe UI" panose="020B0502040204020203" pitchFamily="34" charset="0"/>
            </a:endParaRPr>
          </a:p>
        </p:txBody>
      </p:sp>
      <p:pic>
        <p:nvPicPr>
          <p:cNvPr id="52" name="Pictur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77365" y="2768206"/>
            <a:ext cx="498334" cy="508000"/>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pic>
        <p:nvPicPr>
          <p:cNvPr id="56" name="Picture 5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72643" y="4592769"/>
            <a:ext cx="503056" cy="482985"/>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pic>
        <p:nvPicPr>
          <p:cNvPr id="42" name="Picture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83140" y="5471260"/>
            <a:ext cx="492559" cy="491378"/>
          </a:xfrm>
          <a:prstGeom prst="rect">
            <a:avLst/>
          </a:prstGeom>
          <a:gradFill flip="none" rotWithShape="1">
            <a:gsLst>
              <a:gs pos="0">
                <a:srgbClr val="C1D72F">
                  <a:tint val="66000"/>
                  <a:satMod val="160000"/>
                </a:srgbClr>
              </a:gs>
              <a:gs pos="50000">
                <a:srgbClr val="C1D72F">
                  <a:tint val="44500"/>
                  <a:satMod val="160000"/>
                </a:srgbClr>
              </a:gs>
              <a:gs pos="100000">
                <a:srgbClr val="C1D72F">
                  <a:tint val="23500"/>
                  <a:satMod val="160000"/>
                </a:srgbClr>
              </a:gs>
            </a:gsLst>
            <a:lin ang="16200000" scaled="1"/>
            <a:tileRect/>
          </a:gradFill>
          <a:effectLst/>
        </p:spPr>
      </p:pic>
    </p:spTree>
    <p:extLst>
      <p:ext uri="{BB962C8B-B14F-4D97-AF65-F5344CB8AC3E}">
        <p14:creationId xmlns:p14="http://schemas.microsoft.com/office/powerpoint/2010/main" val="335955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120902"/>
            <a:ext cx="8352928" cy="655298"/>
          </a:xfrm>
        </p:spPr>
        <p:txBody>
          <a:bodyPr>
            <a:noAutofit/>
          </a:bodyPr>
          <a:lstStyle/>
          <a:p>
            <a:r>
              <a:rPr lang="en-GB" sz="1800" b="1" dirty="0">
                <a:latin typeface="Segoe UI" panose="020B0502040204020203" pitchFamily="34" charset="0"/>
                <a:cs typeface="Segoe UI" panose="020B0502040204020203" pitchFamily="34" charset="0"/>
              </a:rPr>
              <a:t>Regulation an important catalyst for change</a:t>
            </a:r>
            <a:br>
              <a:rPr lang="en-GB" sz="1800" b="1" dirty="0">
                <a:latin typeface="Segoe UI" panose="020B0502040204020203" pitchFamily="34" charset="0"/>
                <a:cs typeface="Segoe UI" panose="020B0502040204020203" pitchFamily="34" charset="0"/>
              </a:rPr>
            </a:br>
            <a:r>
              <a:rPr lang="en-GB" sz="1800" b="1" dirty="0">
                <a:latin typeface="Segoe UI" panose="020B0502040204020203" pitchFamily="34" charset="0"/>
                <a:cs typeface="Segoe UI" panose="020B0502040204020203" pitchFamily="34" charset="0"/>
              </a:rPr>
              <a:t>MiFID II the most significant reform since Big Bang</a:t>
            </a:r>
          </a:p>
        </p:txBody>
      </p:sp>
      <p:sp>
        <p:nvSpPr>
          <p:cNvPr id="13"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4</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17" name="Rectangle 16"/>
          <p:cNvSpPr/>
          <p:nvPr/>
        </p:nvSpPr>
        <p:spPr>
          <a:xfrm>
            <a:off x="117855" y="980729"/>
            <a:ext cx="8918641" cy="5375621"/>
          </a:xfrm>
          <a:prstGeom prst="rect">
            <a:avLst/>
          </a:prstGeom>
          <a:noFill/>
          <a:ln>
            <a:solidFill>
              <a:srgbClr val="C1D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a:stretch>
            <a:fillRect/>
          </a:stretch>
        </p:blipFill>
        <p:spPr>
          <a:xfrm>
            <a:off x="7227604" y="1114979"/>
            <a:ext cx="1663166" cy="2340888"/>
          </a:xfrm>
          <a:prstGeom prst="rect">
            <a:avLst/>
          </a:prstGeom>
          <a:ln w="9525" cap="sq">
            <a:solidFill>
              <a:srgbClr val="000000"/>
            </a:solidFill>
            <a:prstDash val="solid"/>
            <a:miter lim="800000"/>
          </a:ln>
          <a:effectLst>
            <a:outerShdw blurRad="50800" dist="38100" dir="2700000" algn="tl" rotWithShape="0">
              <a:srgbClr val="000000">
                <a:alpha val="42000"/>
              </a:srgbClr>
            </a:outerShdw>
          </a:effectLst>
        </p:spPr>
      </p:pic>
      <p:sp>
        <p:nvSpPr>
          <p:cNvPr id="11" name="TextBox 10"/>
          <p:cNvSpPr txBox="1"/>
          <p:nvPr/>
        </p:nvSpPr>
        <p:spPr>
          <a:xfrm>
            <a:off x="179513" y="1005918"/>
            <a:ext cx="6480719" cy="2092881"/>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GB" b="1" dirty="0">
                <a:latin typeface="Segoe UI" panose="020B0502040204020203" pitchFamily="34" charset="0"/>
                <a:cs typeface="Segoe UI" panose="020B0502040204020203" pitchFamily="34" charset="0"/>
              </a:rPr>
              <a:t>FCA proposals published – CP16/29</a:t>
            </a:r>
          </a:p>
          <a:p>
            <a:pPr marL="285750" indent="-285750">
              <a:spcAft>
                <a:spcPts val="1200"/>
              </a:spcAft>
              <a:buFont typeface="Wingdings" panose="05000000000000000000" pitchFamily="2" charset="2"/>
              <a:buChar char="Ø"/>
            </a:pPr>
            <a:r>
              <a:rPr lang="en-GB" b="1" dirty="0">
                <a:latin typeface="Segoe UI" panose="020B0502040204020203" pitchFamily="34" charset="0"/>
                <a:cs typeface="Segoe UI" panose="020B0502040204020203" pitchFamily="34" charset="0"/>
              </a:rPr>
              <a:t>Expect final FCA Policy Statement June 2017</a:t>
            </a:r>
          </a:p>
          <a:p>
            <a:pPr marL="285750" indent="-285750">
              <a:spcAft>
                <a:spcPts val="1200"/>
              </a:spcAft>
              <a:buFont typeface="Wingdings" panose="05000000000000000000" pitchFamily="2" charset="2"/>
              <a:buChar char="Ø"/>
            </a:pPr>
            <a:r>
              <a:rPr lang="en-GB" b="1" dirty="0">
                <a:latin typeface="Segoe UI" panose="020B0502040204020203" pitchFamily="34" charset="0"/>
                <a:cs typeface="Segoe UI" panose="020B0502040204020203" pitchFamily="34" charset="0"/>
              </a:rPr>
              <a:t>In rulebook by 3</a:t>
            </a:r>
            <a:r>
              <a:rPr lang="en-GB" b="1" baseline="30000" dirty="0">
                <a:latin typeface="Segoe UI" panose="020B0502040204020203" pitchFamily="34" charset="0"/>
                <a:cs typeface="Segoe UI" panose="020B0502040204020203" pitchFamily="34" charset="0"/>
              </a:rPr>
              <a:t>rd</a:t>
            </a:r>
            <a:r>
              <a:rPr lang="en-GB" b="1" dirty="0">
                <a:latin typeface="Segoe UI" panose="020B0502040204020203" pitchFamily="34" charset="0"/>
                <a:cs typeface="Segoe UI" panose="020B0502040204020203" pitchFamily="34" charset="0"/>
              </a:rPr>
              <a:t> July 2017 - Transposition Deadline </a:t>
            </a:r>
          </a:p>
          <a:p>
            <a:pPr marL="285750" indent="-285750">
              <a:spcAft>
                <a:spcPts val="1200"/>
              </a:spcAft>
              <a:buFont typeface="Wingdings" panose="05000000000000000000" pitchFamily="2" charset="2"/>
              <a:buChar char="Ø"/>
            </a:pPr>
            <a:r>
              <a:rPr lang="en-GB" b="1" dirty="0">
                <a:latin typeface="Segoe UI" panose="020B0502040204020203" pitchFamily="34" charset="0"/>
                <a:cs typeface="Segoe UI" panose="020B0502040204020203" pitchFamily="34" charset="0"/>
              </a:rPr>
              <a:t>6 months to implement - In Force Date 3</a:t>
            </a:r>
            <a:r>
              <a:rPr lang="en-GB" b="1" baseline="30000" dirty="0">
                <a:latin typeface="Segoe UI" panose="020B0502040204020203" pitchFamily="34" charset="0"/>
                <a:cs typeface="Segoe UI" panose="020B0502040204020203" pitchFamily="34" charset="0"/>
              </a:rPr>
              <a:t>rd</a:t>
            </a:r>
            <a:r>
              <a:rPr lang="en-GB" b="1" dirty="0">
                <a:latin typeface="Segoe UI" panose="020B0502040204020203" pitchFamily="34" charset="0"/>
                <a:cs typeface="Segoe UI" panose="020B0502040204020203" pitchFamily="34" charset="0"/>
              </a:rPr>
              <a:t> Jan 2018 </a:t>
            </a:r>
          </a:p>
          <a:p>
            <a:pPr marL="285750" indent="-285750">
              <a:spcAft>
                <a:spcPts val="1200"/>
              </a:spcAft>
              <a:buFont typeface="Wingdings" panose="05000000000000000000" pitchFamily="2" charset="2"/>
              <a:buChar char="Ø"/>
            </a:pPr>
            <a:r>
              <a:rPr lang="en-GB" b="1" dirty="0">
                <a:latin typeface="Segoe UI" panose="020B0502040204020203" pitchFamily="34" charset="0"/>
                <a:cs typeface="Segoe UI" panose="020B0502040204020203" pitchFamily="34" charset="0"/>
              </a:rPr>
              <a:t>Local rules, applies in the UK irrespective of Brexit</a:t>
            </a:r>
          </a:p>
        </p:txBody>
      </p:sp>
      <p:sp>
        <p:nvSpPr>
          <p:cNvPr id="21" name="TextBox 20"/>
          <p:cNvSpPr txBox="1"/>
          <p:nvPr/>
        </p:nvSpPr>
        <p:spPr>
          <a:xfrm>
            <a:off x="2240627" y="3645024"/>
            <a:ext cx="6618581" cy="2646878"/>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Hard unbundling.  Execution, Research &amp; Corporate Access must be separately priced, no cross-subsidy allowed</a:t>
            </a:r>
          </a:p>
          <a:p>
            <a:pPr marL="285750" indent="-285750">
              <a:spcBef>
                <a:spcPts val="600"/>
              </a:spcBef>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Corporate Access is an inducement and is not research</a:t>
            </a:r>
          </a:p>
          <a:p>
            <a:pPr marL="285750" indent="-285750">
              <a:spcBef>
                <a:spcPts val="600"/>
              </a:spcBef>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Minor non monetary benefit exemption extremely limited</a:t>
            </a:r>
          </a:p>
          <a:p>
            <a:pPr marL="285750" indent="-285750">
              <a:spcBef>
                <a:spcPts val="600"/>
              </a:spcBef>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Detailed record keeping &amp; reporting requirement</a:t>
            </a:r>
          </a:p>
          <a:p>
            <a:pPr marL="285750" indent="-285750">
              <a:spcBef>
                <a:spcPts val="600"/>
              </a:spcBef>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Radical change to the existing model – direct will grow and new solutions are needed</a:t>
            </a:r>
          </a:p>
        </p:txBody>
      </p:sp>
      <p:pic>
        <p:nvPicPr>
          <p:cNvPr id="2" name="Picture 1"/>
          <p:cNvPicPr>
            <a:picLocks noChangeAspect="1"/>
          </p:cNvPicPr>
          <p:nvPr/>
        </p:nvPicPr>
        <p:blipFill>
          <a:blip r:embed="rId5"/>
          <a:stretch>
            <a:fillRect/>
          </a:stretch>
        </p:blipFill>
        <p:spPr>
          <a:xfrm>
            <a:off x="333894" y="3645024"/>
            <a:ext cx="1806355" cy="2558340"/>
          </a:xfrm>
          <a:prstGeom prst="rect">
            <a:avLst/>
          </a:prstGeom>
          <a:ln>
            <a:solidFill>
              <a:schemeClr val="tx1"/>
            </a:solidFill>
          </a:ln>
        </p:spPr>
      </p:pic>
      <p:sp>
        <p:nvSpPr>
          <p:cNvPr id="16"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320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120902"/>
            <a:ext cx="8352928" cy="642902"/>
          </a:xfrm>
        </p:spPr>
        <p:txBody>
          <a:bodyPr>
            <a:noAutofit/>
          </a:bodyPr>
          <a:lstStyle/>
          <a:p>
            <a:r>
              <a:rPr lang="en-GB" sz="1800" b="1" dirty="0">
                <a:latin typeface="Segoe UI" panose="020B0502040204020203" pitchFamily="34" charset="0"/>
                <a:cs typeface="Segoe UI" panose="020B0502040204020203" pitchFamily="34" charset="0"/>
              </a:rPr>
              <a:t>A huge opportunity for asset managers.  The problem isn’t with </a:t>
            </a:r>
            <a:br>
              <a:rPr lang="en-GB" sz="1800" b="1" dirty="0">
                <a:latin typeface="Segoe UI" panose="020B0502040204020203" pitchFamily="34" charset="0"/>
                <a:cs typeface="Segoe UI" panose="020B0502040204020203" pitchFamily="34" charset="0"/>
              </a:rPr>
            </a:br>
            <a:r>
              <a:rPr lang="en-GB" sz="1800" b="1" dirty="0">
                <a:latin typeface="Segoe UI" panose="020B0502040204020203" pitchFamily="34" charset="0"/>
                <a:cs typeface="Segoe UI" panose="020B0502040204020203" pitchFamily="34" charset="0"/>
              </a:rPr>
              <a:t>management fees, it’s the pass-through of transaction costs</a:t>
            </a:r>
          </a:p>
        </p:txBody>
      </p:sp>
      <p:sp>
        <p:nvSpPr>
          <p:cNvPr id="17"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5</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20" name="Rectangle 19"/>
          <p:cNvSpPr/>
          <p:nvPr/>
        </p:nvSpPr>
        <p:spPr>
          <a:xfrm>
            <a:off x="117855" y="980729"/>
            <a:ext cx="8918641" cy="5184575"/>
          </a:xfrm>
          <a:prstGeom prst="rect">
            <a:avLst/>
          </a:prstGeom>
          <a:noFill/>
          <a:ln>
            <a:solidFill>
              <a:srgbClr val="C1D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Content Placeholder 3"/>
          <p:cNvPicPr>
            <a:picLocks noChangeAspect="1"/>
          </p:cNvPicPr>
          <p:nvPr/>
        </p:nvPicPr>
        <p:blipFill>
          <a:blip r:embed="rId4"/>
          <a:stretch>
            <a:fillRect/>
          </a:stretch>
        </p:blipFill>
        <p:spPr>
          <a:xfrm>
            <a:off x="323529" y="1052737"/>
            <a:ext cx="3456384" cy="1932259"/>
          </a:xfrm>
          <a:prstGeom prst="rect">
            <a:avLst/>
          </a:prstGeom>
        </p:spPr>
      </p:pic>
      <p:pic>
        <p:nvPicPr>
          <p:cNvPr id="22" name="Picture 21"/>
          <p:cNvPicPr>
            <a:picLocks noChangeAspect="1"/>
          </p:cNvPicPr>
          <p:nvPr/>
        </p:nvPicPr>
        <p:blipFill>
          <a:blip r:embed="rId5"/>
          <a:stretch>
            <a:fillRect/>
          </a:stretch>
        </p:blipFill>
        <p:spPr>
          <a:xfrm>
            <a:off x="4860032" y="1052737"/>
            <a:ext cx="3979018" cy="1229243"/>
          </a:xfrm>
          <a:prstGeom prst="rect">
            <a:avLst/>
          </a:prstGeom>
        </p:spPr>
      </p:pic>
      <p:pic>
        <p:nvPicPr>
          <p:cNvPr id="23" name="Picture 22"/>
          <p:cNvPicPr>
            <a:picLocks noChangeAspect="1"/>
          </p:cNvPicPr>
          <p:nvPr/>
        </p:nvPicPr>
        <p:blipFill>
          <a:blip r:embed="rId6"/>
          <a:stretch>
            <a:fillRect/>
          </a:stretch>
        </p:blipFill>
        <p:spPr>
          <a:xfrm>
            <a:off x="1467033" y="2918814"/>
            <a:ext cx="3888432" cy="1082954"/>
          </a:xfrm>
          <a:prstGeom prst="rect">
            <a:avLst/>
          </a:prstGeom>
        </p:spPr>
      </p:pic>
      <p:pic>
        <p:nvPicPr>
          <p:cNvPr id="13" name="Content Placeholder 6"/>
          <p:cNvPicPr>
            <a:picLocks noChangeAspect="1"/>
          </p:cNvPicPr>
          <p:nvPr/>
        </p:nvPicPr>
        <p:blipFill>
          <a:blip r:embed="rId7"/>
          <a:stretch>
            <a:fillRect/>
          </a:stretch>
        </p:blipFill>
        <p:spPr>
          <a:xfrm>
            <a:off x="5552911" y="2382939"/>
            <a:ext cx="3286139" cy="1988217"/>
          </a:xfrm>
          <a:prstGeom prst="rect">
            <a:avLst/>
          </a:prstGeom>
        </p:spPr>
      </p:pic>
      <p:pic>
        <p:nvPicPr>
          <p:cNvPr id="14" name="Picture 13"/>
          <p:cNvPicPr>
            <a:picLocks noChangeAspect="1"/>
          </p:cNvPicPr>
          <p:nvPr/>
        </p:nvPicPr>
        <p:blipFill>
          <a:blip r:embed="rId8"/>
          <a:stretch>
            <a:fillRect/>
          </a:stretch>
        </p:blipFill>
        <p:spPr>
          <a:xfrm>
            <a:off x="2051721" y="4435391"/>
            <a:ext cx="4117999" cy="1570746"/>
          </a:xfrm>
          <a:prstGeom prst="rect">
            <a:avLst/>
          </a:prstGeom>
        </p:spPr>
      </p:pic>
      <p:pic>
        <p:nvPicPr>
          <p:cNvPr id="15" name="Picture 14"/>
          <p:cNvPicPr>
            <a:picLocks noChangeAspect="1"/>
          </p:cNvPicPr>
          <p:nvPr/>
        </p:nvPicPr>
        <p:blipFill>
          <a:blip r:embed="rId9"/>
          <a:stretch>
            <a:fillRect/>
          </a:stretch>
        </p:blipFill>
        <p:spPr>
          <a:xfrm>
            <a:off x="439487" y="4191093"/>
            <a:ext cx="1277044" cy="1815044"/>
          </a:xfrm>
          <a:prstGeom prst="rect">
            <a:avLst/>
          </a:prstGeom>
          <a:ln w="9525">
            <a:solidFill>
              <a:schemeClr val="tx1"/>
            </a:solidFill>
          </a:ln>
        </p:spPr>
      </p:pic>
      <p:sp>
        <p:nvSpPr>
          <p:cNvPr id="21"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741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120902"/>
            <a:ext cx="8352928" cy="655298"/>
          </a:xfrm>
        </p:spPr>
        <p:txBody>
          <a:bodyPr>
            <a:noAutofit/>
          </a:bodyPr>
          <a:lstStyle/>
          <a:p>
            <a:r>
              <a:rPr lang="en-GB" sz="1800" b="1" dirty="0">
                <a:latin typeface="Segoe UI" panose="020B0502040204020203" pitchFamily="34" charset="0"/>
                <a:cs typeface="Segoe UI" panose="020B0502040204020203" pitchFamily="34" charset="0"/>
              </a:rPr>
              <a:t>Corporate &amp; institutional Investor Feedback</a:t>
            </a:r>
          </a:p>
        </p:txBody>
      </p:sp>
      <p:sp>
        <p:nvSpPr>
          <p:cNvPr id="13"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6</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sp>
        <p:nvSpPr>
          <p:cNvPr id="5" name="TextBox 4"/>
          <p:cNvSpPr txBox="1"/>
          <p:nvPr/>
        </p:nvSpPr>
        <p:spPr>
          <a:xfrm>
            <a:off x="155588" y="1098024"/>
            <a:ext cx="5623843" cy="369332"/>
          </a:xfrm>
          <a:prstGeom prst="rect">
            <a:avLst/>
          </a:prstGeom>
          <a:noFill/>
        </p:spPr>
        <p:txBody>
          <a:bodyPr wrap="square" rtlCol="0">
            <a:spAutoFit/>
          </a:bodyPr>
          <a:lstStyle/>
          <a:p>
            <a:pPr marL="285750" indent="-285750">
              <a:buFont typeface="Wingdings" panose="05000000000000000000" pitchFamily="2" charset="2"/>
              <a:buChar char="Ø"/>
            </a:pPr>
            <a:endParaRPr lang="en-GB" dirty="0"/>
          </a:p>
        </p:txBody>
      </p:sp>
      <p:sp>
        <p:nvSpPr>
          <p:cNvPr id="11" name="Rectangle 10"/>
          <p:cNvSpPr/>
          <p:nvPr/>
        </p:nvSpPr>
        <p:spPr>
          <a:xfrm>
            <a:off x="117855" y="980729"/>
            <a:ext cx="8918641" cy="5256583"/>
          </a:xfrm>
          <a:prstGeom prst="rect">
            <a:avLst/>
          </a:prstGeom>
          <a:noFill/>
          <a:ln>
            <a:solidFill>
              <a:srgbClr val="C1D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sp>
        <p:nvSpPr>
          <p:cNvPr id="6" name="TextBox 5"/>
          <p:cNvSpPr txBox="1"/>
          <p:nvPr/>
        </p:nvSpPr>
        <p:spPr>
          <a:xfrm>
            <a:off x="290429" y="3640109"/>
            <a:ext cx="8602051" cy="2846933"/>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111 corporate &amp; 77 institutional respondents, 7 months, Sept 2016 – Apr 2017 </a:t>
            </a:r>
          </a:p>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80% of institutions expect more meetings to be arranged directly</a:t>
            </a:r>
          </a:p>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half expect to use marketplace software - but 77% don’t yet have a platform</a:t>
            </a:r>
          </a:p>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56% of corporates think the traditional feedback system doesn’t work well</a:t>
            </a:r>
          </a:p>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A third say their IR CRM platform isn’t intuitive &amp; cite poor mobile performance </a:t>
            </a:r>
          </a:p>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institutional motivations:  regulatory push, efficiency, best practice, take control</a:t>
            </a:r>
          </a:p>
          <a:p>
            <a:pPr marL="285750" indent="-285750" algn="just">
              <a:spcAft>
                <a:spcPts val="600"/>
              </a:spcAft>
              <a:buFont typeface="Wingdings" panose="05000000000000000000" pitchFamily="2" charset="2"/>
              <a:buChar char="Ø"/>
            </a:pPr>
            <a:r>
              <a:rPr lang="en-GB" dirty="0">
                <a:latin typeface="Segoe UI" panose="020B0502040204020203" pitchFamily="34" charset="0"/>
                <a:cs typeface="Segoe UI" panose="020B0502040204020203" pitchFamily="34" charset="0"/>
              </a:rPr>
              <a:t>corporate motivations:  direct feedback, modern architecture, mobility, analytics</a:t>
            </a:r>
          </a:p>
          <a:p>
            <a:pPr marL="285750" indent="-285750" algn="just">
              <a:buFont typeface="Wingdings" panose="05000000000000000000" pitchFamily="2" charset="2"/>
              <a:buChar char="Ø"/>
            </a:pPr>
            <a:endParaRPr lang="en-GB" dirty="0"/>
          </a:p>
        </p:txBody>
      </p:sp>
      <p:sp>
        <p:nvSpPr>
          <p:cNvPr id="7" name="TextBox 6"/>
          <p:cNvSpPr txBox="1"/>
          <p:nvPr/>
        </p:nvSpPr>
        <p:spPr>
          <a:xfrm>
            <a:off x="5889602" y="1467356"/>
            <a:ext cx="2736304" cy="1554272"/>
          </a:xfrm>
          <a:prstGeom prst="rect">
            <a:avLst/>
          </a:prstGeom>
          <a:noFill/>
        </p:spPr>
        <p:txBody>
          <a:bodyPr wrap="square" rtlCol="0">
            <a:spAutoFit/>
          </a:bodyPr>
          <a:lstStyle/>
          <a:p>
            <a:r>
              <a:rPr lang="en-GB" sz="1900" b="1" dirty="0">
                <a:solidFill>
                  <a:schemeClr val="accent5">
                    <a:lumMod val="75000"/>
                  </a:schemeClr>
                </a:solidFill>
                <a:latin typeface="Segoe UI" panose="020B0502040204020203" pitchFamily="34" charset="0"/>
                <a:cs typeface="Segoe UI" panose="020B0502040204020203" pitchFamily="34" charset="0"/>
              </a:rPr>
              <a:t>Collecting &amp; analysing feedback via the ingage platform on all our corporate and institutional meetings</a:t>
            </a:r>
          </a:p>
        </p:txBody>
      </p:sp>
      <p:pic>
        <p:nvPicPr>
          <p:cNvPr id="2" name="Picture 1"/>
          <p:cNvPicPr>
            <a:picLocks noChangeAspect="1"/>
          </p:cNvPicPr>
          <p:nvPr/>
        </p:nvPicPr>
        <p:blipFill>
          <a:blip r:embed="rId4"/>
          <a:stretch>
            <a:fillRect/>
          </a:stretch>
        </p:blipFill>
        <p:spPr>
          <a:xfrm>
            <a:off x="264982" y="1114326"/>
            <a:ext cx="5553665" cy="2494694"/>
          </a:xfrm>
          <a:prstGeom prst="rect">
            <a:avLst/>
          </a:prstGeom>
          <a:ln>
            <a:solidFill>
              <a:schemeClr val="tx1"/>
            </a:solidFill>
          </a:ln>
        </p:spPr>
      </p:pic>
    </p:spTree>
    <p:extLst>
      <p:ext uri="{BB962C8B-B14F-4D97-AF65-F5344CB8AC3E}">
        <p14:creationId xmlns:p14="http://schemas.microsoft.com/office/powerpoint/2010/main" val="192837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120902"/>
            <a:ext cx="8352928" cy="679378"/>
          </a:xfrm>
        </p:spPr>
        <p:txBody>
          <a:bodyPr>
            <a:noAutofit/>
          </a:bodyPr>
          <a:lstStyle/>
          <a:p>
            <a:r>
              <a:rPr lang="en-GB" sz="1800" b="1" dirty="0">
                <a:latin typeface="Segoe UI" panose="020B0502040204020203" pitchFamily="34" charset="0"/>
                <a:cs typeface="Segoe UI" panose="020B0502040204020203" pitchFamily="34" charset="0"/>
              </a:rPr>
              <a:t>Thought leadership to develop brand recognition &amp; adoption</a:t>
            </a:r>
          </a:p>
        </p:txBody>
      </p:sp>
      <p:sp>
        <p:nvSpPr>
          <p:cNvPr id="29" name="Rectangle 28"/>
          <p:cNvSpPr/>
          <p:nvPr/>
        </p:nvSpPr>
        <p:spPr>
          <a:xfrm>
            <a:off x="117855" y="980729"/>
            <a:ext cx="8918641" cy="5256583"/>
          </a:xfrm>
          <a:prstGeom prst="rect">
            <a:avLst/>
          </a:prstGeom>
          <a:noFill/>
          <a:ln>
            <a:solidFill>
              <a:srgbClr val="C1D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156176" y="1052736"/>
            <a:ext cx="2763649" cy="830997"/>
          </a:xfrm>
          <a:prstGeom prst="rect">
            <a:avLst/>
          </a:prstGeom>
          <a:noFill/>
        </p:spPr>
        <p:txBody>
          <a:bodyPr wrap="square" rtlCol="0">
            <a:spAutoFit/>
          </a:bodyPr>
          <a:lstStyle/>
          <a:p>
            <a:pPr algn="ctr"/>
            <a:r>
              <a:rPr lang="en-GB" sz="1600" dirty="0">
                <a:latin typeface="Segoe UI" panose="020B0502040204020203" pitchFamily="34" charset="0"/>
                <a:ea typeface="+mj-ea"/>
                <a:cs typeface="Segoe UI" panose="020B0502040204020203" pitchFamily="34" charset="0"/>
              </a:rPr>
              <a:t>Presentations for IR organisations at conferences around the world</a:t>
            </a:r>
          </a:p>
        </p:txBody>
      </p:sp>
      <p:sp>
        <p:nvSpPr>
          <p:cNvPr id="13" name="TextBox 12"/>
          <p:cNvSpPr txBox="1"/>
          <p:nvPr/>
        </p:nvSpPr>
        <p:spPr>
          <a:xfrm>
            <a:off x="278965" y="1052736"/>
            <a:ext cx="5373155" cy="584775"/>
          </a:xfrm>
          <a:prstGeom prst="rect">
            <a:avLst/>
          </a:prstGeom>
          <a:noFill/>
        </p:spPr>
        <p:txBody>
          <a:bodyPr wrap="square" rtlCol="0">
            <a:spAutoFit/>
          </a:bodyPr>
          <a:lstStyle/>
          <a:p>
            <a:pPr algn="ctr"/>
            <a:r>
              <a:rPr lang="en-GB" sz="1600" dirty="0">
                <a:latin typeface="Segoe UI" panose="020B0502040204020203" pitchFamily="34" charset="0"/>
                <a:ea typeface="+mj-ea"/>
                <a:cs typeface="Segoe UI" panose="020B0502040204020203" pitchFamily="34" charset="0"/>
              </a:rPr>
              <a:t>Increasing awareness among IROs and asset managers. Global press coverage &amp; use of LinkedIn</a:t>
            </a:r>
          </a:p>
        </p:txBody>
      </p:sp>
      <p:sp>
        <p:nvSpPr>
          <p:cNvPr id="18"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7</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pic>
        <p:nvPicPr>
          <p:cNvPr id="19" name="Picture 18"/>
          <p:cNvPicPr>
            <a:picLocks noChangeAspect="1"/>
          </p:cNvPicPr>
          <p:nvPr/>
        </p:nvPicPr>
        <p:blipFill>
          <a:blip r:embed="rId4"/>
          <a:stretch>
            <a:fillRect/>
          </a:stretch>
        </p:blipFill>
        <p:spPr>
          <a:xfrm>
            <a:off x="6182728" y="1941052"/>
            <a:ext cx="987607" cy="750275"/>
          </a:xfrm>
          <a:prstGeom prst="rect">
            <a:avLst/>
          </a:prstGeom>
        </p:spPr>
      </p:pic>
      <p:pic>
        <p:nvPicPr>
          <p:cNvPr id="20" name="Picture 4" descr="http://api.ning.com/files/LXZYmTRupZ9*NOm*VezpH56rW9OPf4BZAi3LMeBYqDUEEHzHyHAlGmcoNOJOKmiCWpqheeiK6i99-RIb89zvcsEcjAleqTdd/2015IR_Club_OddoSeydler_Prime.gif"/>
          <p:cNvPicPr>
            <a:picLocks noChangeAspect="1" noChangeArrowheads="1"/>
          </p:cNvPicPr>
          <p:nvPr/>
        </p:nvPicPr>
        <p:blipFill rotWithShape="1">
          <a:blip r:embed="rId5">
            <a:extLst>
              <a:ext uri="{28A0092B-C50C-407E-A947-70E740481C1C}">
                <a14:useLocalDpi xmlns:a14="http://schemas.microsoft.com/office/drawing/2010/main" val="0"/>
              </a:ext>
            </a:extLst>
          </a:blip>
          <a:srcRect l="-1" r="58408"/>
          <a:stretch/>
        </p:blipFill>
        <p:spPr bwMode="auto">
          <a:xfrm>
            <a:off x="7599256" y="2031816"/>
            <a:ext cx="1281562" cy="4621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aira.org.au/templates/aira/images/aira-logo-140x1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702" y="5049508"/>
            <a:ext cx="1013324" cy="9843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2012.salonedelrisparmio.com/edizione2012.salonedelrisparmio.com/foto/Altri-Partecipanti/air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9216" y="3992683"/>
            <a:ext cx="857734" cy="8577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a:stretch>
            <a:fillRect/>
          </a:stretch>
        </p:blipFill>
        <p:spPr>
          <a:xfrm>
            <a:off x="6190064" y="3964970"/>
            <a:ext cx="934039" cy="885447"/>
          </a:xfrm>
          <a:prstGeom prst="rect">
            <a:avLst/>
          </a:prstGeom>
        </p:spPr>
      </p:pic>
      <p:pic>
        <p:nvPicPr>
          <p:cNvPr id="4" name="Picture 3"/>
          <p:cNvPicPr>
            <a:picLocks noChangeAspect="1"/>
          </p:cNvPicPr>
          <p:nvPr/>
        </p:nvPicPr>
        <p:blipFill>
          <a:blip r:embed="rId9"/>
          <a:stretch>
            <a:fillRect/>
          </a:stretch>
        </p:blipFill>
        <p:spPr>
          <a:xfrm>
            <a:off x="7749144" y="5020314"/>
            <a:ext cx="857805" cy="1124020"/>
          </a:xfrm>
          <a:prstGeom prst="rect">
            <a:avLst/>
          </a:prstGeom>
        </p:spPr>
      </p:pic>
      <p:pic>
        <p:nvPicPr>
          <p:cNvPr id="7" name="Picture 6"/>
          <p:cNvPicPr>
            <a:picLocks noChangeAspect="1"/>
          </p:cNvPicPr>
          <p:nvPr/>
        </p:nvPicPr>
        <p:blipFill>
          <a:blip r:embed="rId10"/>
          <a:stretch>
            <a:fillRect/>
          </a:stretch>
        </p:blipFill>
        <p:spPr>
          <a:xfrm>
            <a:off x="278965" y="1955740"/>
            <a:ext cx="4391895" cy="3363438"/>
          </a:xfrm>
          <a:prstGeom prst="rect">
            <a:avLst/>
          </a:prstGeom>
        </p:spPr>
      </p:pic>
      <p:pic>
        <p:nvPicPr>
          <p:cNvPr id="8" name="Picture 7"/>
          <p:cNvPicPr>
            <a:picLocks noChangeAspect="1"/>
          </p:cNvPicPr>
          <p:nvPr/>
        </p:nvPicPr>
        <p:blipFill>
          <a:blip r:embed="rId11"/>
          <a:stretch>
            <a:fillRect/>
          </a:stretch>
        </p:blipFill>
        <p:spPr>
          <a:xfrm>
            <a:off x="1573388" y="2675526"/>
            <a:ext cx="4353640" cy="3345468"/>
          </a:xfrm>
          <a:prstGeom prst="rect">
            <a:avLst/>
          </a:prstGeom>
        </p:spPr>
      </p:pic>
      <p:pic>
        <p:nvPicPr>
          <p:cNvPr id="2" name="Picture 1"/>
          <p:cNvPicPr>
            <a:picLocks noChangeAspect="1"/>
          </p:cNvPicPr>
          <p:nvPr/>
        </p:nvPicPr>
        <p:blipFill>
          <a:blip r:embed="rId12"/>
          <a:stretch>
            <a:fillRect/>
          </a:stretch>
        </p:blipFill>
        <p:spPr>
          <a:xfrm>
            <a:off x="5159699" y="1746094"/>
            <a:ext cx="744449" cy="741308"/>
          </a:xfrm>
          <a:prstGeom prst="rect">
            <a:avLst/>
          </a:prstGeom>
        </p:spPr>
      </p:pic>
      <p:sp>
        <p:nvSpPr>
          <p:cNvPr id="26"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pic>
        <p:nvPicPr>
          <p:cNvPr id="1026" name="Picture 2" descr="http://www.mcpnordic.com/wp-content/uploads/2016/09/logo-oliver-wyma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9164" y="2696167"/>
            <a:ext cx="1377710" cy="551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aks2k3a4ib2z.cloudfront.net/576c036456781b9d0fb18681/57877b495704f4a0321b974e_celen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99256" y="3116584"/>
            <a:ext cx="1402492" cy="759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dbag.de/images/content/logo_dir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85255" y="2847069"/>
            <a:ext cx="1232078" cy="83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3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120902"/>
            <a:ext cx="8491657" cy="441577"/>
          </a:xfrm>
        </p:spPr>
        <p:txBody>
          <a:bodyPr>
            <a:noAutofit/>
          </a:bodyPr>
          <a:lstStyle/>
          <a:p>
            <a:r>
              <a:rPr lang="en-GB" sz="1800" b="1" dirty="0">
                <a:latin typeface="Segoe UI" panose="020B0502040204020203" pitchFamily="34" charset="0"/>
                <a:cs typeface="Segoe UI" panose="020B0502040204020203" pitchFamily="34" charset="0"/>
              </a:rPr>
              <a:t>Corporates we’ve arranged meetings with for our institutional clients</a:t>
            </a:r>
          </a:p>
        </p:txBody>
      </p:sp>
      <p:sp>
        <p:nvSpPr>
          <p:cNvPr id="35"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8</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pic>
        <p:nvPicPr>
          <p:cNvPr id="1026" name="Picture 2" descr="https://upload.wikimedia.org/wikipedia/commons/d/d0/BlankMap-World-1ce.png"/>
          <p:cNvPicPr>
            <a:picLocks noChangeAspect="1" noChangeArrowheads="1"/>
          </p:cNvPicPr>
          <p:nvPr/>
        </p:nvPicPr>
        <p:blipFill rotWithShape="1">
          <a:blip r:embed="rId4">
            <a:extLst>
              <a:ext uri="{28A0092B-C50C-407E-A947-70E740481C1C}">
                <a14:useLocalDpi xmlns:a14="http://schemas.microsoft.com/office/drawing/2010/main" val="0"/>
              </a:ext>
            </a:extLst>
          </a:blip>
          <a:srcRect b="12447"/>
          <a:stretch/>
        </p:blipFill>
        <p:spPr bwMode="auto">
          <a:xfrm>
            <a:off x="162611" y="2004438"/>
            <a:ext cx="8712290" cy="3971856"/>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66649" y="2352588"/>
            <a:ext cx="1766019" cy="1076412"/>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3837718" y="2594109"/>
            <a:ext cx="295091" cy="309398"/>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4181437" y="2151416"/>
            <a:ext cx="669828" cy="547861"/>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3782280" y="2822508"/>
            <a:ext cx="857222" cy="459288"/>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686677" y="4513429"/>
            <a:ext cx="1241257" cy="806393"/>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205631" y="2927095"/>
            <a:ext cx="1038388" cy="1023977"/>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ular Callout 158"/>
          <p:cNvSpPr/>
          <p:nvPr/>
        </p:nvSpPr>
        <p:spPr>
          <a:xfrm flipH="1">
            <a:off x="3546408" y="862212"/>
            <a:ext cx="1360321" cy="1014976"/>
          </a:xfrm>
          <a:prstGeom prst="wedgeRectCallout">
            <a:avLst>
              <a:gd name="adj1" fmla="val -16215"/>
              <a:gd name="adj2" fmla="val 8973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0" name="Picture 159"/>
          <p:cNvPicPr>
            <a:picLocks noChangeAspect="1"/>
          </p:cNvPicPr>
          <p:nvPr/>
        </p:nvPicPr>
        <p:blipFill rotWithShape="1">
          <a:blip r:embed="rId5" cstate="print">
            <a:extLst>
              <a:ext uri="{28A0092B-C50C-407E-A947-70E740481C1C}">
                <a14:useLocalDpi xmlns:a14="http://schemas.microsoft.com/office/drawing/2010/main" val="0"/>
              </a:ext>
            </a:extLst>
          </a:blip>
          <a:srcRect l="6688" t="17449" r="4326" b="24319"/>
          <a:stretch/>
        </p:blipFill>
        <p:spPr>
          <a:xfrm>
            <a:off x="3574341" y="917169"/>
            <a:ext cx="817697" cy="162622"/>
          </a:xfrm>
          <a:prstGeom prst="rect">
            <a:avLst/>
          </a:prstGeom>
        </p:spPr>
      </p:pic>
      <p:pic>
        <p:nvPicPr>
          <p:cNvPr id="161" name="Picture 160"/>
          <p:cNvPicPr>
            <a:picLocks noChangeAspect="1"/>
          </p:cNvPicPr>
          <p:nvPr/>
        </p:nvPicPr>
        <p:blipFill rotWithShape="1">
          <a:blip r:embed="rId6" cstate="print">
            <a:extLst>
              <a:ext uri="{28A0092B-C50C-407E-A947-70E740481C1C}">
                <a14:useLocalDpi xmlns:a14="http://schemas.microsoft.com/office/drawing/2010/main" val="0"/>
              </a:ext>
            </a:extLst>
          </a:blip>
          <a:srcRect l="7773" t="36502" r="9181" b="36043"/>
          <a:stretch/>
        </p:blipFill>
        <p:spPr>
          <a:xfrm>
            <a:off x="4360372" y="1682921"/>
            <a:ext cx="539777" cy="118920"/>
          </a:xfrm>
          <a:prstGeom prst="rect">
            <a:avLst/>
          </a:prstGeom>
        </p:spPr>
      </p:pic>
      <p:pic>
        <p:nvPicPr>
          <p:cNvPr id="162" name="Picture 8" descr="https://www.lundin-petroleum.com/images/lundin_top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9891" y="1130815"/>
            <a:ext cx="634280" cy="25092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http://www.specialistthermalsupplies.co.uk/Manufacturers/rockwoo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0537" b="25979"/>
          <a:stretch/>
        </p:blipFill>
        <p:spPr bwMode="auto">
          <a:xfrm>
            <a:off x="3984117" y="1383917"/>
            <a:ext cx="739535" cy="11066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http://www.annualreports.com/HostedData/CompanyLogos/log-fr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8669" y="1594096"/>
            <a:ext cx="646906" cy="25876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30" descr="http://www.huhtamaki.com/image/layout_set_logo?img_id=11268&amp;t=146588015275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8451" y="1542449"/>
            <a:ext cx="611356" cy="10332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descr="http://www.orkla.com/extension/orkla/design/orkla_corporate_no/images/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52513" y="1087241"/>
            <a:ext cx="541413" cy="233163"/>
          </a:xfrm>
          <a:prstGeom prst="rect">
            <a:avLst/>
          </a:prstGeom>
          <a:noFill/>
          <a:extLst>
            <a:ext uri="{909E8E84-426E-40DD-AFC4-6F175D3DCCD1}">
              <a14:hiddenFill xmlns:a14="http://schemas.microsoft.com/office/drawing/2010/main">
                <a:solidFill>
                  <a:srgbClr val="FFFFFF"/>
                </a:solidFill>
              </a14:hiddenFill>
            </a:ext>
          </a:extLst>
        </p:spPr>
      </p:pic>
      <p:sp>
        <p:nvSpPr>
          <p:cNvPr id="283" name="Oval 282"/>
          <p:cNvSpPr/>
          <p:nvPr/>
        </p:nvSpPr>
        <p:spPr>
          <a:xfrm>
            <a:off x="5705849" y="3337097"/>
            <a:ext cx="560624" cy="613976"/>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ular Callout 232"/>
          <p:cNvSpPr/>
          <p:nvPr/>
        </p:nvSpPr>
        <p:spPr>
          <a:xfrm flipH="1" flipV="1">
            <a:off x="4963270" y="3700952"/>
            <a:ext cx="597560" cy="607976"/>
          </a:xfrm>
          <a:prstGeom prst="wedgeRectCallout">
            <a:avLst>
              <a:gd name="adj1" fmla="val -115916"/>
              <a:gd name="adj2" fmla="val 67951"/>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78" name="Picture 54" descr="Image result for oil &amp; natural gas corp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5170" y="3817852"/>
            <a:ext cx="371467" cy="371467"/>
          </a:xfrm>
          <a:prstGeom prst="rect">
            <a:avLst/>
          </a:prstGeom>
          <a:noFill/>
          <a:extLst>
            <a:ext uri="{909E8E84-426E-40DD-AFC4-6F175D3DCCD1}">
              <a14:hiddenFill xmlns:a14="http://schemas.microsoft.com/office/drawing/2010/main">
                <a:solidFill>
                  <a:srgbClr val="FFFFFF"/>
                </a:solidFill>
              </a14:hiddenFill>
            </a:ext>
          </a:extLst>
        </p:spPr>
      </p:pic>
      <p:sp>
        <p:nvSpPr>
          <p:cNvPr id="286" name="Rectangular Callout 138"/>
          <p:cNvSpPr/>
          <p:nvPr/>
        </p:nvSpPr>
        <p:spPr>
          <a:xfrm flipH="1">
            <a:off x="96310" y="863210"/>
            <a:ext cx="3401897" cy="1717733"/>
          </a:xfrm>
          <a:prstGeom prst="wedgeRectCallout">
            <a:avLst>
              <a:gd name="adj1" fmla="val 3545"/>
              <a:gd name="adj2" fmla="val 76630"/>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ular Callout 169"/>
          <p:cNvSpPr/>
          <p:nvPr/>
        </p:nvSpPr>
        <p:spPr>
          <a:xfrm flipH="1">
            <a:off x="4980969" y="862211"/>
            <a:ext cx="4055520" cy="1843842"/>
          </a:xfrm>
          <a:prstGeom prst="wedgeRectCallout">
            <a:avLst>
              <a:gd name="adj1" fmla="val 73257"/>
              <a:gd name="adj2" fmla="val 52575"/>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Rectangular Callout 216"/>
          <p:cNvSpPr/>
          <p:nvPr/>
        </p:nvSpPr>
        <p:spPr>
          <a:xfrm>
            <a:off x="7305990" y="2765166"/>
            <a:ext cx="1725817" cy="3559278"/>
          </a:xfrm>
          <a:prstGeom prst="wedgeRectCallout">
            <a:avLst>
              <a:gd name="adj1" fmla="val -82254"/>
              <a:gd name="adj2" fmla="val -3338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4" name="Picture 4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9792" y="3270002"/>
            <a:ext cx="782929" cy="83642"/>
          </a:xfrm>
          <a:prstGeom prst="rect">
            <a:avLst/>
          </a:prstGeom>
        </p:spPr>
      </p:pic>
      <p:pic>
        <p:nvPicPr>
          <p:cNvPr id="425" name="Picture 4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81548" y="3540488"/>
            <a:ext cx="520136" cy="180314"/>
          </a:xfrm>
          <a:prstGeom prst="rect">
            <a:avLst/>
          </a:prstGeom>
        </p:spPr>
      </p:pic>
      <p:pic>
        <p:nvPicPr>
          <p:cNvPr id="426" name="Picture 425"/>
          <p:cNvPicPr>
            <a:picLocks noChangeAspect="1"/>
          </p:cNvPicPr>
          <p:nvPr/>
        </p:nvPicPr>
        <p:blipFill rotWithShape="1">
          <a:blip r:embed="rId15" cstate="print">
            <a:extLst>
              <a:ext uri="{28A0092B-C50C-407E-A947-70E740481C1C}">
                <a14:useLocalDpi xmlns:a14="http://schemas.microsoft.com/office/drawing/2010/main" val="0"/>
              </a:ext>
            </a:extLst>
          </a:blip>
          <a:srcRect t="22531" b="25098"/>
          <a:stretch/>
        </p:blipFill>
        <p:spPr>
          <a:xfrm>
            <a:off x="8475613" y="3738081"/>
            <a:ext cx="500481" cy="157515"/>
          </a:xfrm>
          <a:prstGeom prst="rect">
            <a:avLst/>
          </a:prstGeom>
        </p:spPr>
      </p:pic>
      <p:pic>
        <p:nvPicPr>
          <p:cNvPr id="427" name="Picture 4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76174" y="3191638"/>
            <a:ext cx="522805" cy="255506"/>
          </a:xfrm>
          <a:prstGeom prst="rect">
            <a:avLst/>
          </a:prstGeom>
        </p:spPr>
      </p:pic>
      <p:pic>
        <p:nvPicPr>
          <p:cNvPr id="428" name="Picture 4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34797" y="3427728"/>
            <a:ext cx="503468" cy="113686"/>
          </a:xfrm>
          <a:prstGeom prst="rect">
            <a:avLst/>
          </a:prstGeom>
        </p:spPr>
      </p:pic>
      <p:pic>
        <p:nvPicPr>
          <p:cNvPr id="429" name="Picture 4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76318" y="4251498"/>
            <a:ext cx="529622" cy="109118"/>
          </a:xfrm>
          <a:prstGeom prst="rect">
            <a:avLst/>
          </a:prstGeom>
        </p:spPr>
      </p:pic>
      <p:pic>
        <p:nvPicPr>
          <p:cNvPr id="430" name="Picture 4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31391" y="3584482"/>
            <a:ext cx="487929" cy="150814"/>
          </a:xfrm>
          <a:prstGeom prst="rect">
            <a:avLst/>
          </a:prstGeom>
        </p:spPr>
      </p:pic>
      <p:pic>
        <p:nvPicPr>
          <p:cNvPr id="431" name="Picture 4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11161" y="3606761"/>
            <a:ext cx="581870" cy="152286"/>
          </a:xfrm>
          <a:prstGeom prst="rect">
            <a:avLst/>
          </a:prstGeom>
        </p:spPr>
      </p:pic>
      <p:pic>
        <p:nvPicPr>
          <p:cNvPr id="432" name="Picture 4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25130" y="2813154"/>
            <a:ext cx="642081" cy="145730"/>
          </a:xfrm>
          <a:prstGeom prst="rect">
            <a:avLst/>
          </a:prstGeom>
        </p:spPr>
      </p:pic>
      <p:pic>
        <p:nvPicPr>
          <p:cNvPr id="433" name="Picture 4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11757" y="3990252"/>
            <a:ext cx="520136" cy="208054"/>
          </a:xfrm>
          <a:prstGeom prst="rect">
            <a:avLst/>
          </a:prstGeom>
        </p:spPr>
      </p:pic>
      <p:pic>
        <p:nvPicPr>
          <p:cNvPr id="434" name="Picture 433"/>
          <p:cNvPicPr>
            <a:picLocks noChangeAspect="1"/>
          </p:cNvPicPr>
          <p:nvPr/>
        </p:nvPicPr>
        <p:blipFill rotWithShape="1">
          <a:blip r:embed="rId23" cstate="print">
            <a:extLst>
              <a:ext uri="{28A0092B-C50C-407E-A947-70E740481C1C}">
                <a14:useLocalDpi xmlns:a14="http://schemas.microsoft.com/office/drawing/2010/main" val="0"/>
              </a:ext>
            </a:extLst>
          </a:blip>
          <a:srcRect t="33085" b="34183"/>
          <a:stretch/>
        </p:blipFill>
        <p:spPr>
          <a:xfrm>
            <a:off x="8262764" y="3913925"/>
            <a:ext cx="613278" cy="134177"/>
          </a:xfrm>
          <a:prstGeom prst="rect">
            <a:avLst/>
          </a:prstGeom>
        </p:spPr>
      </p:pic>
      <p:pic>
        <p:nvPicPr>
          <p:cNvPr id="435" name="Picture 4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273275" y="3412956"/>
            <a:ext cx="729065" cy="172241"/>
          </a:xfrm>
          <a:prstGeom prst="rect">
            <a:avLst/>
          </a:prstGeom>
        </p:spPr>
      </p:pic>
      <p:pic>
        <p:nvPicPr>
          <p:cNvPr id="436" name="Picture 4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881210" y="3738457"/>
            <a:ext cx="454679" cy="220065"/>
          </a:xfrm>
          <a:prstGeom prst="rect">
            <a:avLst/>
          </a:prstGeom>
        </p:spPr>
      </p:pic>
      <p:pic>
        <p:nvPicPr>
          <p:cNvPr id="437" name="Picture 43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659221" y="2944736"/>
            <a:ext cx="320223" cy="274615"/>
          </a:xfrm>
          <a:prstGeom prst="rect">
            <a:avLst/>
          </a:prstGeom>
        </p:spPr>
      </p:pic>
      <p:pic>
        <p:nvPicPr>
          <p:cNvPr id="438" name="Picture 4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447284" y="4331948"/>
            <a:ext cx="493950" cy="116927"/>
          </a:xfrm>
          <a:prstGeom prst="rect">
            <a:avLst/>
          </a:prstGeom>
        </p:spPr>
      </p:pic>
      <p:pic>
        <p:nvPicPr>
          <p:cNvPr id="439" name="Picture 24" descr="Image result for NEWOCEAN ENERGY HOLDINGS 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201472" y="5333116"/>
            <a:ext cx="790806" cy="162282"/>
          </a:xfrm>
          <a:prstGeom prst="rect">
            <a:avLst/>
          </a:prstGeom>
          <a:noFill/>
          <a:extLst>
            <a:ext uri="{909E8E84-426E-40DD-AFC4-6F175D3DCCD1}">
              <a14:hiddenFill xmlns:a14="http://schemas.microsoft.com/office/drawing/2010/main">
                <a:solidFill>
                  <a:srgbClr val="FFFFFF"/>
                </a:solidFill>
              </a14:hiddenFill>
            </a:ext>
          </a:extLst>
        </p:spPr>
      </p:pic>
      <p:pic>
        <p:nvPicPr>
          <p:cNvPr id="440" name="Picture 26" descr="Image result for PUBLIC FINANCIAL HOLDINGS 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774760" y="4403117"/>
            <a:ext cx="564624" cy="128269"/>
          </a:xfrm>
          <a:prstGeom prst="rect">
            <a:avLst/>
          </a:prstGeom>
          <a:noFill/>
          <a:extLst>
            <a:ext uri="{909E8E84-426E-40DD-AFC4-6F175D3DCCD1}">
              <a14:hiddenFill xmlns:a14="http://schemas.microsoft.com/office/drawing/2010/main">
                <a:solidFill>
                  <a:srgbClr val="FFFFFF"/>
                </a:solidFill>
              </a14:hiddenFill>
            </a:ext>
          </a:extLst>
        </p:spPr>
      </p:pic>
      <p:pic>
        <p:nvPicPr>
          <p:cNvPr id="441" name="Picture 34" descr="Image result for swire pacific logo"/>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t="33908" b="36284"/>
          <a:stretch/>
        </p:blipFill>
        <p:spPr bwMode="auto">
          <a:xfrm>
            <a:off x="8209699" y="4052225"/>
            <a:ext cx="743655" cy="166253"/>
          </a:xfrm>
          <a:prstGeom prst="rect">
            <a:avLst/>
          </a:prstGeom>
          <a:noFill/>
          <a:extLst>
            <a:ext uri="{909E8E84-426E-40DD-AFC4-6F175D3DCCD1}">
              <a14:hiddenFill xmlns:a14="http://schemas.microsoft.com/office/drawing/2010/main">
                <a:solidFill>
                  <a:srgbClr val="FFFFFF"/>
                </a:solidFill>
              </a14:hiddenFill>
            </a:ext>
          </a:extLst>
        </p:spPr>
      </p:pic>
      <p:pic>
        <p:nvPicPr>
          <p:cNvPr id="442" name="Picture 36" descr="Image result for towngas china logo"/>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780187" y="4873246"/>
            <a:ext cx="561255" cy="216609"/>
          </a:xfrm>
          <a:prstGeom prst="rect">
            <a:avLst/>
          </a:prstGeom>
          <a:noFill/>
          <a:extLst>
            <a:ext uri="{909E8E84-426E-40DD-AFC4-6F175D3DCCD1}">
              <a14:hiddenFill xmlns:a14="http://schemas.microsoft.com/office/drawing/2010/main">
                <a:solidFill>
                  <a:srgbClr val="FFFFFF"/>
                </a:solidFill>
              </a14:hiddenFill>
            </a:ext>
          </a:extLst>
        </p:spPr>
      </p:pic>
      <p:pic>
        <p:nvPicPr>
          <p:cNvPr id="443" name="Picture 38" descr="Image result for china resources power holdings logo"/>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117952" y="5081528"/>
            <a:ext cx="916137" cy="191371"/>
          </a:xfrm>
          <a:prstGeom prst="rect">
            <a:avLst/>
          </a:prstGeom>
          <a:noFill/>
          <a:extLst>
            <a:ext uri="{909E8E84-426E-40DD-AFC4-6F175D3DCCD1}">
              <a14:hiddenFill xmlns:a14="http://schemas.microsoft.com/office/drawing/2010/main">
                <a:solidFill>
                  <a:srgbClr val="FFFFFF"/>
                </a:solidFill>
              </a14:hiddenFill>
            </a:ext>
          </a:extLst>
        </p:spPr>
      </p:pic>
      <p:pic>
        <p:nvPicPr>
          <p:cNvPr id="444" name="Picture 40" descr="Image result for fufeng group logo"/>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063016" y="2779236"/>
            <a:ext cx="210757" cy="208562"/>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42" descr="Image result for hutchison telecommunications logo"/>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155533" y="4685563"/>
            <a:ext cx="836745" cy="209187"/>
          </a:xfrm>
          <a:prstGeom prst="rect">
            <a:avLst/>
          </a:prstGeom>
          <a:noFill/>
          <a:extLst>
            <a:ext uri="{909E8E84-426E-40DD-AFC4-6F175D3DCCD1}">
              <a14:hiddenFill xmlns:a14="http://schemas.microsoft.com/office/drawing/2010/main">
                <a:solidFill>
                  <a:srgbClr val="FFFFFF"/>
                </a:solidFill>
              </a14:hiddenFill>
            </a:ext>
          </a:extLst>
        </p:spPr>
      </p:pic>
      <p:pic>
        <p:nvPicPr>
          <p:cNvPr id="446" name="Picture 44" descr="Image result for jiangnan group logo"/>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24945" b="19125"/>
          <a:stretch/>
        </p:blipFill>
        <p:spPr bwMode="auto">
          <a:xfrm>
            <a:off x="7291671" y="3799474"/>
            <a:ext cx="525715" cy="160556"/>
          </a:xfrm>
          <a:prstGeom prst="rect">
            <a:avLst/>
          </a:prstGeom>
          <a:noFill/>
          <a:extLst>
            <a:ext uri="{909E8E84-426E-40DD-AFC4-6F175D3DCCD1}">
              <a14:hiddenFill xmlns:a14="http://schemas.microsoft.com/office/drawing/2010/main">
                <a:solidFill>
                  <a:srgbClr val="FFFFFF"/>
                </a:solidFill>
              </a14:hiddenFill>
            </a:ext>
          </a:extLst>
        </p:spPr>
      </p:pic>
      <p:pic>
        <p:nvPicPr>
          <p:cNvPr id="447" name="Picture 46" descr="Image result for playmates toys logo"/>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631741" y="2822208"/>
            <a:ext cx="396357" cy="162672"/>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48" descr="Image result for texwinca holdings logo"/>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367451" y="5168368"/>
            <a:ext cx="695565" cy="123173"/>
          </a:xfrm>
          <a:prstGeom prst="rect">
            <a:avLst/>
          </a:prstGeom>
          <a:noFill/>
          <a:extLst>
            <a:ext uri="{909E8E84-426E-40DD-AFC4-6F175D3DCCD1}">
              <a14:hiddenFill xmlns:a14="http://schemas.microsoft.com/office/drawing/2010/main">
                <a:solidFill>
                  <a:srgbClr val="FFFFFF"/>
                </a:solidFill>
              </a14:hiddenFill>
            </a:ext>
          </a:extLst>
        </p:spPr>
      </p:pic>
      <p:pic>
        <p:nvPicPr>
          <p:cNvPr id="449" name="Picture 50" descr="Image result for tianjin development logo"/>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329578" y="2791804"/>
            <a:ext cx="274820" cy="221196"/>
          </a:xfrm>
          <a:prstGeom prst="rect">
            <a:avLst/>
          </a:prstGeom>
          <a:noFill/>
          <a:extLst>
            <a:ext uri="{909E8E84-426E-40DD-AFC4-6F175D3DCCD1}">
              <a14:hiddenFill xmlns:a14="http://schemas.microsoft.com/office/drawing/2010/main">
                <a:solidFill>
                  <a:srgbClr val="FFFFFF"/>
                </a:solidFill>
              </a14:hiddenFill>
            </a:ext>
          </a:extLst>
        </p:spPr>
      </p:pic>
      <p:pic>
        <p:nvPicPr>
          <p:cNvPr id="450" name="Picture 52" descr="Image result for transport international holdings logo"/>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578703" y="2984880"/>
            <a:ext cx="479864" cy="241532"/>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58" descr="Image result for fuji heavy industries logo"/>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t="17678" b="-1"/>
          <a:stretch/>
        </p:blipFill>
        <p:spPr bwMode="auto">
          <a:xfrm>
            <a:off x="8674198" y="3243477"/>
            <a:ext cx="323411" cy="266241"/>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60" descr="Image result for kepco logo"/>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325963" y="4421817"/>
            <a:ext cx="308506" cy="283624"/>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62" descr="Image result for medy-tox logo"/>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695385" y="4592553"/>
            <a:ext cx="559929" cy="110099"/>
          </a:xfrm>
          <a:prstGeom prst="rect">
            <a:avLst/>
          </a:prstGeom>
          <a:noFill/>
          <a:extLst>
            <a:ext uri="{909E8E84-426E-40DD-AFC4-6F175D3DCCD1}">
              <a14:hiddenFill xmlns:a14="http://schemas.microsoft.com/office/drawing/2010/main">
                <a:solidFill>
                  <a:srgbClr val="FFFFFF"/>
                </a:solidFill>
              </a14:hiddenFill>
            </a:ext>
          </a:extLst>
        </p:spPr>
      </p:pic>
      <p:pic>
        <p:nvPicPr>
          <p:cNvPr id="454" name="Picture 66" descr="Image result for nc soft logo"/>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426699" y="4497913"/>
            <a:ext cx="567478" cy="237206"/>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68" descr="Image result for sk hynix logo"/>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8146518" y="3043367"/>
            <a:ext cx="329095" cy="173118"/>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4" descr="Image result for cosco pacific logo"/>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358198" y="3034862"/>
            <a:ext cx="189519" cy="171615"/>
          </a:xfrm>
          <a:prstGeom prst="rect">
            <a:avLst/>
          </a:prstGeom>
          <a:noFill/>
          <a:extLst>
            <a:ext uri="{909E8E84-426E-40DD-AFC4-6F175D3DCCD1}">
              <a14:hiddenFill xmlns:a14="http://schemas.microsoft.com/office/drawing/2010/main">
                <a:solidFill>
                  <a:srgbClr val="FFFFFF"/>
                </a:solidFill>
              </a14:hiddenFill>
            </a:ext>
          </a:extLst>
        </p:spPr>
      </p:pic>
      <p:pic>
        <p:nvPicPr>
          <p:cNvPr id="457" name="Picture 8" descr="Image result for hopewell highway logo"/>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357116" y="4233405"/>
            <a:ext cx="400868" cy="131171"/>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24" descr="Image result for varitronix international logo"/>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357546" y="5531278"/>
            <a:ext cx="512793" cy="230757"/>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26" descr="Image result for yue yuen industrial logo"/>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9911422" y="10043443"/>
            <a:ext cx="303880" cy="57070"/>
          </a:xfrm>
          <a:prstGeom prst="rect">
            <a:avLst/>
          </a:prstGeom>
          <a:noFill/>
          <a:extLst>
            <a:ext uri="{909E8E84-426E-40DD-AFC4-6F175D3DCCD1}">
              <a14:hiddenFill xmlns:a14="http://schemas.microsoft.com/office/drawing/2010/main">
                <a:solidFill>
                  <a:srgbClr val="FFFFFF"/>
                </a:solidFill>
              </a14:hiddenFill>
            </a:ext>
          </a:extLst>
        </p:spPr>
      </p:pic>
      <p:pic>
        <p:nvPicPr>
          <p:cNvPr id="462" name="Picture 461"/>
          <p:cNvPicPr>
            <a:picLocks noChangeAspect="1"/>
          </p:cNvPicPr>
          <p:nvPr/>
        </p:nvPicPr>
        <p:blipFill>
          <a:blip r:embed="rId49"/>
          <a:stretch>
            <a:fillRect/>
          </a:stretch>
        </p:blipFill>
        <p:spPr>
          <a:xfrm>
            <a:off x="7347411" y="5346983"/>
            <a:ext cx="762938" cy="182853"/>
          </a:xfrm>
          <a:prstGeom prst="rect">
            <a:avLst/>
          </a:prstGeom>
        </p:spPr>
      </p:pic>
      <p:sp>
        <p:nvSpPr>
          <p:cNvPr id="463" name="Rectangular Callout 232"/>
          <p:cNvSpPr/>
          <p:nvPr/>
        </p:nvSpPr>
        <p:spPr>
          <a:xfrm flipH="1" flipV="1">
            <a:off x="4980800" y="4437314"/>
            <a:ext cx="1510642" cy="846015"/>
          </a:xfrm>
          <a:prstGeom prst="wedgeRectCallout">
            <a:avLst>
              <a:gd name="adj1" fmla="val -96658"/>
              <a:gd name="adj2" fmla="val -9076"/>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4" name="Picture 463"/>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931690" y="4552461"/>
            <a:ext cx="484468" cy="178440"/>
          </a:xfrm>
          <a:prstGeom prst="rect">
            <a:avLst/>
          </a:prstGeom>
        </p:spPr>
      </p:pic>
      <p:pic>
        <p:nvPicPr>
          <p:cNvPr id="465" name="Picture 464"/>
          <p:cNvPicPr>
            <a:picLocks noChangeAspect="1"/>
          </p:cNvPicPr>
          <p:nvPr/>
        </p:nvPicPr>
        <p:blipFill rotWithShape="1">
          <a:blip r:embed="rId51" cstate="print">
            <a:extLst>
              <a:ext uri="{28A0092B-C50C-407E-A947-70E740481C1C}">
                <a14:useLocalDpi xmlns:a14="http://schemas.microsoft.com/office/drawing/2010/main" val="0"/>
              </a:ext>
            </a:extLst>
          </a:blip>
          <a:srcRect l="15985" t="8251" r="17053" b="10177"/>
          <a:stretch/>
        </p:blipFill>
        <p:spPr>
          <a:xfrm>
            <a:off x="5463364" y="4508633"/>
            <a:ext cx="394502" cy="316234"/>
          </a:xfrm>
          <a:prstGeom prst="rect">
            <a:avLst/>
          </a:prstGeom>
        </p:spPr>
      </p:pic>
      <p:pic>
        <p:nvPicPr>
          <p:cNvPr id="466" name="Picture 2" descr="http://www.rea-group.com/irm/content/images/logo.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027387" y="5080670"/>
            <a:ext cx="526918" cy="136862"/>
          </a:xfrm>
          <a:prstGeom prst="rect">
            <a:avLst/>
          </a:prstGeom>
          <a:noFill/>
          <a:extLst>
            <a:ext uri="{909E8E84-426E-40DD-AFC4-6F175D3DCCD1}">
              <a14:hiddenFill xmlns:a14="http://schemas.microsoft.com/office/drawing/2010/main">
                <a:solidFill>
                  <a:srgbClr val="FFFFFF"/>
                </a:solidFill>
              </a14:hiddenFill>
            </a:ext>
          </a:extLst>
        </p:spPr>
      </p:pic>
      <p:pic>
        <p:nvPicPr>
          <p:cNvPr id="467" name="Picture 10" descr="http://www.miningglobal.com/public/uploads/normal/normal_FMG-Portrait-Logo.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087353" y="4618762"/>
            <a:ext cx="351551" cy="351551"/>
          </a:xfrm>
          <a:prstGeom prst="rect">
            <a:avLst/>
          </a:prstGeom>
          <a:noFill/>
          <a:extLst>
            <a:ext uri="{909E8E84-426E-40DD-AFC4-6F175D3DCCD1}">
              <a14:hiddenFill xmlns:a14="http://schemas.microsoft.com/office/drawing/2010/main">
                <a:solidFill>
                  <a:srgbClr val="FFFFFF"/>
                </a:solidFill>
              </a14:hiddenFill>
            </a:ext>
          </a:extLst>
        </p:spPr>
      </p:pic>
      <p:pic>
        <p:nvPicPr>
          <p:cNvPr id="468" name="Picture 22" descr="https://upload.wikimedia.org/wikipedia/commons/thumb/7/78/Rio_Tinto.svg/2000px-Rio_Tinto.svg.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628556" y="5117119"/>
            <a:ext cx="631668" cy="136756"/>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2" descr="Image result for macquarie bank logo"/>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618847" y="4845578"/>
            <a:ext cx="801906" cy="267302"/>
          </a:xfrm>
          <a:prstGeom prst="rect">
            <a:avLst/>
          </a:prstGeom>
          <a:noFill/>
          <a:extLst>
            <a:ext uri="{909E8E84-426E-40DD-AFC4-6F175D3DCCD1}">
              <a14:hiddenFill xmlns:a14="http://schemas.microsoft.com/office/drawing/2010/main">
                <a:solidFill>
                  <a:srgbClr val="FFFFFF"/>
                </a:solidFill>
              </a14:hiddenFill>
            </a:ext>
          </a:extLst>
        </p:spPr>
      </p:pic>
      <p:sp>
        <p:nvSpPr>
          <p:cNvPr id="470" name="Rectangular Callout 238"/>
          <p:cNvSpPr/>
          <p:nvPr/>
        </p:nvSpPr>
        <p:spPr>
          <a:xfrm flipH="1" flipV="1">
            <a:off x="230010" y="3657399"/>
            <a:ext cx="4630017" cy="2667045"/>
          </a:xfrm>
          <a:prstGeom prst="wedgeRectCallout">
            <a:avLst>
              <a:gd name="adj1" fmla="val -34374"/>
              <a:gd name="adj2" fmla="val 76556"/>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pic>
        <p:nvPicPr>
          <p:cNvPr id="229" name="Picture 228"/>
          <p:cNvPicPr>
            <a:picLocks noChangeAspect="1"/>
          </p:cNvPicPr>
          <p:nvPr/>
        </p:nvPicPr>
        <p:blipFill rotWithShape="1">
          <a:blip r:embed="rId56" cstate="print">
            <a:extLst>
              <a:ext uri="{28A0092B-C50C-407E-A947-70E740481C1C}">
                <a14:useLocalDpi xmlns:a14="http://schemas.microsoft.com/office/drawing/2010/main" val="0"/>
              </a:ext>
            </a:extLst>
          </a:blip>
          <a:srcRect t="15679" b="39447"/>
          <a:stretch/>
        </p:blipFill>
        <p:spPr>
          <a:xfrm>
            <a:off x="133937" y="943339"/>
            <a:ext cx="412132" cy="111613"/>
          </a:xfrm>
          <a:prstGeom prst="rect">
            <a:avLst/>
          </a:prstGeom>
        </p:spPr>
      </p:pic>
      <p:pic>
        <p:nvPicPr>
          <p:cNvPr id="230" name="Picture 229"/>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31334" y="2255824"/>
            <a:ext cx="476623" cy="125113"/>
          </a:xfrm>
          <a:prstGeom prst="rect">
            <a:avLst/>
          </a:prstGeom>
        </p:spPr>
      </p:pic>
      <p:pic>
        <p:nvPicPr>
          <p:cNvPr id="231" name="Picture 230"/>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2506042" y="897498"/>
            <a:ext cx="271386" cy="219857"/>
          </a:xfrm>
          <a:prstGeom prst="rect">
            <a:avLst/>
          </a:prstGeom>
        </p:spPr>
      </p:pic>
      <p:pic>
        <p:nvPicPr>
          <p:cNvPr id="232" name="Picture 231"/>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82356" y="1597330"/>
            <a:ext cx="475018" cy="156756"/>
          </a:xfrm>
          <a:prstGeom prst="rect">
            <a:avLst/>
          </a:prstGeom>
        </p:spPr>
      </p:pic>
      <p:pic>
        <p:nvPicPr>
          <p:cNvPr id="233" name="Picture 232"/>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3118763" y="885541"/>
            <a:ext cx="304443" cy="241143"/>
          </a:xfrm>
          <a:prstGeom prst="rect">
            <a:avLst/>
          </a:prstGeom>
        </p:spPr>
      </p:pic>
      <p:pic>
        <p:nvPicPr>
          <p:cNvPr id="234" name="Picture 233"/>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2792141" y="2225867"/>
            <a:ext cx="635454" cy="158303"/>
          </a:xfrm>
          <a:prstGeom prst="rect">
            <a:avLst/>
          </a:prstGeom>
        </p:spPr>
      </p:pic>
      <p:pic>
        <p:nvPicPr>
          <p:cNvPr id="235" name="Picture 234"/>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156788" y="1087981"/>
            <a:ext cx="602081" cy="167844"/>
          </a:xfrm>
          <a:prstGeom prst="rect">
            <a:avLst/>
          </a:prstGeom>
        </p:spPr>
      </p:pic>
      <p:pic>
        <p:nvPicPr>
          <p:cNvPr id="236" name="Picture 235"/>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623613" y="901294"/>
            <a:ext cx="963459" cy="151442"/>
          </a:xfrm>
          <a:prstGeom prst="rect">
            <a:avLst/>
          </a:prstGeom>
        </p:spPr>
      </p:pic>
      <p:pic>
        <p:nvPicPr>
          <p:cNvPr id="237" name="Picture 236"/>
          <p:cNvPicPr>
            <a:picLocks noChangeAspect="1"/>
          </p:cNvPicPr>
          <p:nvPr/>
        </p:nvPicPr>
        <p:blipFill rotWithShape="1">
          <a:blip r:embed="rId64" cstate="print">
            <a:extLst>
              <a:ext uri="{28A0092B-C50C-407E-A947-70E740481C1C}">
                <a14:useLocalDpi xmlns:a14="http://schemas.microsoft.com/office/drawing/2010/main" val="0"/>
              </a:ext>
            </a:extLst>
          </a:blip>
          <a:srcRect t="15992" b="10981"/>
          <a:stretch/>
        </p:blipFill>
        <p:spPr>
          <a:xfrm>
            <a:off x="2815019" y="905009"/>
            <a:ext cx="250189" cy="182706"/>
          </a:xfrm>
          <a:prstGeom prst="rect">
            <a:avLst/>
          </a:prstGeom>
        </p:spPr>
      </p:pic>
      <p:pic>
        <p:nvPicPr>
          <p:cNvPr id="238" name="Picture 237"/>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815686" y="1665509"/>
            <a:ext cx="575684" cy="138974"/>
          </a:xfrm>
          <a:prstGeom prst="rect">
            <a:avLst/>
          </a:prstGeom>
        </p:spPr>
      </p:pic>
      <p:pic>
        <p:nvPicPr>
          <p:cNvPr id="239" name="Picture 238"/>
          <p:cNvPicPr>
            <a:picLocks noChangeAspect="1"/>
          </p:cNvPicPr>
          <p:nvPr/>
        </p:nvPicPr>
        <p:blipFill rotWithShape="1">
          <a:blip r:embed="rId66" cstate="print">
            <a:extLst>
              <a:ext uri="{28A0092B-C50C-407E-A947-70E740481C1C}">
                <a14:useLocalDpi xmlns:a14="http://schemas.microsoft.com/office/drawing/2010/main" val="0"/>
              </a:ext>
            </a:extLst>
          </a:blip>
          <a:srcRect l="5143" t="25291" r="9718" b="18089"/>
          <a:stretch/>
        </p:blipFill>
        <p:spPr>
          <a:xfrm>
            <a:off x="115577" y="1806351"/>
            <a:ext cx="531242" cy="212501"/>
          </a:xfrm>
          <a:prstGeom prst="rect">
            <a:avLst/>
          </a:prstGeom>
        </p:spPr>
      </p:pic>
      <p:pic>
        <p:nvPicPr>
          <p:cNvPr id="240" name="Picture 2" descr="https://stocksaints.com/sites/default/files/styles/article_image_full_node/public/field/image/BB%26T%20Corporation.JPG?itok=632kwpDh"/>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081695" y="1167159"/>
            <a:ext cx="358583" cy="118845"/>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4" descr="https://www.walmartbrandcenter.com/uploadedImages/BrandCenter/Content/downloads/Logos/specifications/specifications-logo1.png?n=4208"/>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782990" y="1481207"/>
            <a:ext cx="578770" cy="134445"/>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6" descr="https://www.sec.gov/Archives/edgar/data/1597033/000119312514015201/g652688g94c80.jp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671226" y="1837345"/>
            <a:ext cx="406079" cy="98396"/>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0" descr="http://www.financial-market-news.com/logos/goldcorp-inc-logo.jpg"/>
          <p:cNvPicPr>
            <a:picLocks noChangeAspect="1" noChangeArrowheads="1"/>
          </p:cNvPicPr>
          <p:nvPr/>
        </p:nvPicPr>
        <p:blipFill rotWithShape="1">
          <a:blip r:embed="rId70" cstate="print">
            <a:extLst>
              <a:ext uri="{28A0092B-C50C-407E-A947-70E740481C1C}">
                <a14:useLocalDpi xmlns:a14="http://schemas.microsoft.com/office/drawing/2010/main" val="0"/>
              </a:ext>
            </a:extLst>
          </a:blip>
          <a:srcRect l="4359" t="35248" r="6105" b="42172"/>
          <a:stretch/>
        </p:blipFill>
        <p:spPr bwMode="auto">
          <a:xfrm>
            <a:off x="2285076" y="1436158"/>
            <a:ext cx="688936" cy="130306"/>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4" descr="http://www.techoregon.org/sites/default/files/cbre-logo.png"/>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2912928" y="2088445"/>
            <a:ext cx="406155" cy="10114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12" descr="http://media.corporate-ir.net/media_files/IROL/25/251764/pandora_logo_blue.jp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1770724" y="1006783"/>
            <a:ext cx="649828" cy="142150"/>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16" descr="https://thehande.files.wordpress.com/2016/01/sony-logo.jp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2256627" y="1616464"/>
            <a:ext cx="413769" cy="82754"/>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8" descr="https://www.internavenue.com/cdn/serve/employer-images/763a47db956505a20946fb924ed7fc71ee383873.jpg"/>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897315" y="1173219"/>
            <a:ext cx="469585" cy="163334"/>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86" descr="Image result for aecom logo"/>
          <p:cNvPicPr>
            <a:picLocks noChangeAspect="1" noChangeArrowheads="1"/>
          </p:cNvPicPr>
          <p:nvPr/>
        </p:nvPicPr>
        <p:blipFill rotWithShape="1">
          <a:blip r:embed="rId75" cstate="print">
            <a:extLst>
              <a:ext uri="{28A0092B-C50C-407E-A947-70E740481C1C}">
                <a14:useLocalDpi xmlns:a14="http://schemas.microsoft.com/office/drawing/2010/main" val="0"/>
              </a:ext>
            </a:extLst>
          </a:blip>
          <a:srcRect t="31506" b="27003"/>
          <a:stretch/>
        </p:blipFill>
        <p:spPr bwMode="auto">
          <a:xfrm>
            <a:off x="295076" y="1495041"/>
            <a:ext cx="433900" cy="101267"/>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88" descr="Image result for alcoa logo"/>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1586150" y="2015835"/>
            <a:ext cx="276306" cy="207560"/>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90" descr="Image result for alibaba group holding logo"/>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431879" y="1126501"/>
            <a:ext cx="372311" cy="173745"/>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92" descr="Image result for amazon.com logo"/>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2512435" y="1829286"/>
            <a:ext cx="674319" cy="135917"/>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94" descr="Image result for cable one logo"/>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018363" y="1728133"/>
            <a:ext cx="272028" cy="63342"/>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96" descr="Image result for carnival plc logo"/>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1962482" y="1698316"/>
            <a:ext cx="520506" cy="179177"/>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98" descr="Image result for conocophillips logo"/>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2545758" y="1103850"/>
            <a:ext cx="430812" cy="101241"/>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100" descr="Image result for cvs health logo"/>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628460" y="2207427"/>
            <a:ext cx="382596" cy="110953"/>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2" descr="Image result for general electric logo"/>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3165041" y="1318529"/>
            <a:ext cx="195871" cy="195871"/>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104" descr="Image result for general mills logo"/>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1601007" y="1729992"/>
            <a:ext cx="274666" cy="247819"/>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106" descr="Image result for ims health logo"/>
          <p:cNvPicPr>
            <a:picLocks noChangeAspect="1" noChangeArrowheads="1"/>
          </p:cNvPicPr>
          <p:nvPr/>
        </p:nvPicPr>
        <p:blipFill rotWithShape="1">
          <a:blip r:embed="rId85" cstate="print">
            <a:extLst>
              <a:ext uri="{28A0092B-C50C-407E-A947-70E740481C1C}">
                <a14:useLocalDpi xmlns:a14="http://schemas.microsoft.com/office/drawing/2010/main" val="0"/>
              </a:ext>
            </a:extLst>
          </a:blip>
          <a:srcRect t="35733" b="42670"/>
          <a:stretch/>
        </p:blipFill>
        <p:spPr bwMode="auto">
          <a:xfrm>
            <a:off x="2853481" y="1926473"/>
            <a:ext cx="516654" cy="111584"/>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108" descr="Image result for intercontinental exchange logo"/>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334483" y="1865233"/>
            <a:ext cx="163281" cy="156001"/>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110" descr="Image result for jp morgan chase logo"/>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1639477" y="896836"/>
            <a:ext cx="781075" cy="87329"/>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12" descr="Image result for molina healthcare logo"/>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1737690" y="1525607"/>
            <a:ext cx="435699" cy="183584"/>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114" descr="Image result for occidental petroleum"/>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1418545" y="1515999"/>
            <a:ext cx="264373" cy="264373"/>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116" descr="Image result for oracle logo"/>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107698" y="2071058"/>
            <a:ext cx="575921" cy="118884"/>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118" descr="Image result for pepsico logo"/>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135306" y="1262779"/>
            <a:ext cx="719951" cy="199736"/>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120" descr="Image result for prudential financial logo"/>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2383003" y="1214895"/>
            <a:ext cx="617557" cy="189808"/>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122" descr="Image result for coca cola co logo"/>
          <p:cNvPicPr>
            <a:picLocks noChangeAspect="1" noChangeArrowheads="1"/>
          </p:cNvPicPr>
          <p:nvPr/>
        </p:nvPicPr>
        <p:blipFill rotWithShape="1">
          <a:blip r:embed="rId93" cstate="print">
            <a:extLst>
              <a:ext uri="{28A0092B-C50C-407E-A947-70E740481C1C}">
                <a14:useLocalDpi xmlns:a14="http://schemas.microsoft.com/office/drawing/2010/main" val="0"/>
              </a:ext>
            </a:extLst>
          </a:blip>
          <a:srcRect t="14296" b="19928"/>
          <a:stretch/>
        </p:blipFill>
        <p:spPr bwMode="auto">
          <a:xfrm>
            <a:off x="1867885" y="1144336"/>
            <a:ext cx="521305" cy="192158"/>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124" descr="Image result for walgreens boots alliance logo"/>
          <p:cNvPicPr>
            <a:picLocks noChangeAspect="1" noChangeArrowheads="1"/>
          </p:cNvPicPr>
          <p:nvPr/>
        </p:nvPicPr>
        <p:blipFill rotWithShape="1">
          <a:blip r:embed="rId94" cstate="print">
            <a:extLst>
              <a:ext uri="{28A0092B-C50C-407E-A947-70E740481C1C}">
                <a14:useLocalDpi xmlns:a14="http://schemas.microsoft.com/office/drawing/2010/main" val="0"/>
              </a:ext>
            </a:extLst>
          </a:blip>
          <a:srcRect t="11168" b="41395"/>
          <a:stretch/>
        </p:blipFill>
        <p:spPr bwMode="auto">
          <a:xfrm>
            <a:off x="1949315" y="1904398"/>
            <a:ext cx="809608" cy="21625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126" descr="Image result for alliance data systems logo"/>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1636185" y="1365736"/>
            <a:ext cx="636004" cy="147076"/>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6" descr="Image result for ebay usa logo"/>
          <p:cNvPicPr>
            <a:picLocks noChangeAspect="1" noChangeArrowheads="1"/>
          </p:cNvPicPr>
          <p:nvPr/>
        </p:nvPicPr>
        <p:blipFill rotWithShape="1">
          <a:blip r:embed="rId96" cstate="print">
            <a:extLst>
              <a:ext uri="{28A0092B-C50C-407E-A947-70E740481C1C}">
                <a14:useLocalDpi xmlns:a14="http://schemas.microsoft.com/office/drawing/2010/main" val="0"/>
              </a:ext>
            </a:extLst>
          </a:blip>
          <a:srcRect t="27217" b="27367"/>
          <a:stretch/>
        </p:blipFill>
        <p:spPr bwMode="auto">
          <a:xfrm>
            <a:off x="1286154" y="1333298"/>
            <a:ext cx="315303" cy="14320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16" descr="http://www.underconsideration.com/brandnew/archives/kraftheinz_logo_detail.png"/>
          <p:cNvPicPr>
            <a:picLocks noChangeAspect="1" noChangeArrowheads="1"/>
          </p:cNvPicPr>
          <p:nvPr/>
        </p:nvPicPr>
        <p:blipFill>
          <a:blip r:embed="rId97" cstate="print">
            <a:extLst>
              <a:ext uri="{28A0092B-C50C-407E-A947-70E740481C1C}">
                <a14:useLocalDpi xmlns:a14="http://schemas.microsoft.com/office/drawing/2010/main" val="0"/>
              </a:ext>
            </a:extLst>
          </a:blip>
          <a:srcRect/>
          <a:stretch>
            <a:fillRect/>
          </a:stretch>
        </p:blipFill>
        <p:spPr bwMode="auto">
          <a:xfrm>
            <a:off x="2807115" y="1584896"/>
            <a:ext cx="552763" cy="97885"/>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8" descr="Image result for msci logo"/>
          <p:cNvPicPr>
            <a:picLocks noChangeAspect="1" noChangeArrowheads="1"/>
          </p:cNvPicPr>
          <p:nvPr/>
        </p:nvPicPr>
        <p:blipFill>
          <a:blip r:embed="rId98" cstate="print">
            <a:extLst>
              <a:ext uri="{28A0092B-C50C-407E-A947-70E740481C1C}">
                <a14:useLocalDpi xmlns:a14="http://schemas.microsoft.com/office/drawing/2010/main" val="0"/>
              </a:ext>
            </a:extLst>
          </a:blip>
          <a:srcRect/>
          <a:stretch>
            <a:fillRect/>
          </a:stretch>
        </p:blipFill>
        <p:spPr bwMode="auto">
          <a:xfrm>
            <a:off x="1037169" y="2094147"/>
            <a:ext cx="535767" cy="190786"/>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10" descr="https://upload.wikimedia.org/wikipedia/en/thumb/2/24/Equifax.svg/1024px-Equifax.svg.png"/>
          <p:cNvPicPr>
            <a:picLocks noChangeAspect="1" noChangeArrowheads="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1963322" y="2292372"/>
            <a:ext cx="630700" cy="125045"/>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419"/>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1297472" y="4193850"/>
            <a:ext cx="275459" cy="461807"/>
          </a:xfrm>
          <a:prstGeom prst="rect">
            <a:avLst/>
          </a:prstGeom>
        </p:spPr>
      </p:pic>
      <p:pic>
        <p:nvPicPr>
          <p:cNvPr id="421" name="Picture 420"/>
          <p:cNvPicPr>
            <a:picLocks noChangeAspect="1"/>
          </p:cNvPicPr>
          <p:nvPr/>
        </p:nvPicPr>
        <p:blipFill rotWithShape="1">
          <a:blip r:embed="rId101" cstate="print">
            <a:extLst>
              <a:ext uri="{28A0092B-C50C-407E-A947-70E740481C1C}">
                <a14:useLocalDpi xmlns:a14="http://schemas.microsoft.com/office/drawing/2010/main" val="0"/>
              </a:ext>
            </a:extLst>
          </a:blip>
          <a:srcRect l="9748" t="25693" r="9004" b="28504"/>
          <a:stretch/>
        </p:blipFill>
        <p:spPr>
          <a:xfrm>
            <a:off x="859827" y="3722079"/>
            <a:ext cx="572864" cy="119609"/>
          </a:xfrm>
          <a:prstGeom prst="rect">
            <a:avLst/>
          </a:prstGeom>
        </p:spPr>
      </p:pic>
      <p:pic>
        <p:nvPicPr>
          <p:cNvPr id="422" name="Picture 421"/>
          <p:cNvPicPr>
            <a:picLocks noChangeAspect="1"/>
          </p:cNvPicPr>
          <p:nvPr/>
        </p:nvPicPr>
        <p:blipFill rotWithShape="1">
          <a:blip r:embed="rId102" cstate="print">
            <a:extLst>
              <a:ext uri="{28A0092B-C50C-407E-A947-70E740481C1C}">
                <a14:useLocalDpi xmlns:a14="http://schemas.microsoft.com/office/drawing/2010/main" val="0"/>
              </a:ext>
            </a:extLst>
          </a:blip>
          <a:srcRect t="24582" b="26205"/>
          <a:stretch/>
        </p:blipFill>
        <p:spPr>
          <a:xfrm>
            <a:off x="244735" y="4301197"/>
            <a:ext cx="501091" cy="174377"/>
          </a:xfrm>
          <a:prstGeom prst="rect">
            <a:avLst/>
          </a:prstGeom>
        </p:spPr>
      </p:pic>
      <p:pic>
        <p:nvPicPr>
          <p:cNvPr id="525" name="Picture 524"/>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1789856" y="4236018"/>
            <a:ext cx="355728" cy="355728"/>
          </a:xfrm>
          <a:prstGeom prst="rect">
            <a:avLst/>
          </a:prstGeom>
        </p:spPr>
      </p:pic>
      <p:pic>
        <p:nvPicPr>
          <p:cNvPr id="526" name="Picture 525"/>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rot="10800000" flipH="1" flipV="1">
            <a:off x="4380249" y="5782120"/>
            <a:ext cx="371092" cy="457680"/>
          </a:xfrm>
          <a:prstGeom prst="rect">
            <a:avLst/>
          </a:prstGeom>
        </p:spPr>
      </p:pic>
      <p:pic>
        <p:nvPicPr>
          <p:cNvPr id="527" name="Picture 526"/>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921521" y="3896347"/>
            <a:ext cx="390120" cy="390120"/>
          </a:xfrm>
          <a:prstGeom prst="rect">
            <a:avLst/>
          </a:prstGeom>
        </p:spPr>
      </p:pic>
      <p:pic>
        <p:nvPicPr>
          <p:cNvPr id="528" name="Picture 527"/>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351931" y="5172390"/>
            <a:ext cx="956206" cy="229334"/>
          </a:xfrm>
          <a:prstGeom prst="rect">
            <a:avLst/>
          </a:prstGeom>
        </p:spPr>
      </p:pic>
      <p:pic>
        <p:nvPicPr>
          <p:cNvPr id="529" name="Picture 528"/>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1305053" y="4971072"/>
            <a:ext cx="538250" cy="240796"/>
          </a:xfrm>
          <a:prstGeom prst="rect">
            <a:avLst/>
          </a:prstGeom>
        </p:spPr>
      </p:pic>
      <p:pic>
        <p:nvPicPr>
          <p:cNvPr id="530" name="Picture 529"/>
          <p:cNvPicPr>
            <a:picLocks noChangeAspect="1"/>
          </p:cNvPicPr>
          <p:nvPr/>
        </p:nvPicPr>
        <p:blipFill>
          <a:blip r:embed="rId108" cstate="print">
            <a:extLst>
              <a:ext uri="{28A0092B-C50C-407E-A947-70E740481C1C}">
                <a14:useLocalDpi xmlns:a14="http://schemas.microsoft.com/office/drawing/2010/main" val="0"/>
              </a:ext>
            </a:extLst>
          </a:blip>
          <a:stretch>
            <a:fillRect/>
          </a:stretch>
        </p:blipFill>
        <p:spPr>
          <a:xfrm>
            <a:off x="3627193" y="4013495"/>
            <a:ext cx="827062" cy="207593"/>
          </a:xfrm>
          <a:prstGeom prst="rect">
            <a:avLst/>
          </a:prstGeom>
        </p:spPr>
      </p:pic>
      <p:pic>
        <p:nvPicPr>
          <p:cNvPr id="531" name="Picture 530"/>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69403" y="5361249"/>
            <a:ext cx="882103" cy="403838"/>
          </a:xfrm>
          <a:prstGeom prst="rect">
            <a:avLst/>
          </a:prstGeom>
        </p:spPr>
      </p:pic>
      <p:pic>
        <p:nvPicPr>
          <p:cNvPr id="532" name="Picture 531"/>
          <p:cNvPicPr>
            <a:picLocks noChangeAspect="1"/>
          </p:cNvPicPr>
          <p:nvPr/>
        </p:nvPicPr>
        <p:blipFill rotWithShape="1">
          <a:blip r:embed="rId110">
            <a:extLst>
              <a:ext uri="{28A0092B-C50C-407E-A947-70E740481C1C}">
                <a14:useLocalDpi xmlns:a14="http://schemas.microsoft.com/office/drawing/2010/main" val="0"/>
              </a:ext>
            </a:extLst>
          </a:blip>
          <a:srcRect l="6989" t="14151" r="6229" b="28099"/>
          <a:stretch/>
        </p:blipFill>
        <p:spPr>
          <a:xfrm>
            <a:off x="300071" y="4849055"/>
            <a:ext cx="1040737" cy="269540"/>
          </a:xfrm>
          <a:prstGeom prst="rect">
            <a:avLst/>
          </a:prstGeom>
        </p:spPr>
      </p:pic>
      <p:pic>
        <p:nvPicPr>
          <p:cNvPr id="533" name="Picture 532"/>
          <p:cNvPicPr>
            <a:picLocks noChangeAspect="1"/>
          </p:cNvPicPr>
          <p:nvPr/>
        </p:nvPicPr>
        <p:blipFill>
          <a:blip r:embed="rId111" cstate="print">
            <a:extLst>
              <a:ext uri="{28A0092B-C50C-407E-A947-70E740481C1C}">
                <a14:useLocalDpi xmlns:a14="http://schemas.microsoft.com/office/drawing/2010/main" val="0"/>
              </a:ext>
            </a:extLst>
          </a:blip>
          <a:stretch>
            <a:fillRect/>
          </a:stretch>
        </p:blipFill>
        <p:spPr>
          <a:xfrm>
            <a:off x="2399481" y="4690727"/>
            <a:ext cx="641402" cy="218149"/>
          </a:xfrm>
          <a:prstGeom prst="rect">
            <a:avLst/>
          </a:prstGeom>
        </p:spPr>
      </p:pic>
      <p:pic>
        <p:nvPicPr>
          <p:cNvPr id="534" name="Picture 533"/>
          <p:cNvPicPr>
            <a:picLocks noChangeAspect="1"/>
          </p:cNvPicPr>
          <p:nvPr/>
        </p:nvPicPr>
        <p:blipFill>
          <a:blip r:embed="rId112" cstate="print">
            <a:extLst>
              <a:ext uri="{28A0092B-C50C-407E-A947-70E740481C1C}">
                <a14:useLocalDpi xmlns:a14="http://schemas.microsoft.com/office/drawing/2010/main" val="0"/>
              </a:ext>
            </a:extLst>
          </a:blip>
          <a:stretch>
            <a:fillRect/>
          </a:stretch>
        </p:blipFill>
        <p:spPr>
          <a:xfrm>
            <a:off x="1478634" y="5241256"/>
            <a:ext cx="883243" cy="194833"/>
          </a:xfrm>
          <a:prstGeom prst="rect">
            <a:avLst/>
          </a:prstGeom>
        </p:spPr>
      </p:pic>
      <p:pic>
        <p:nvPicPr>
          <p:cNvPr id="535" name="Picture 534"/>
          <p:cNvPicPr>
            <a:picLocks noChangeAspect="1"/>
          </p:cNvPicPr>
          <p:nvPr/>
        </p:nvPicPr>
        <p:blipFill>
          <a:blip r:embed="rId113" cstate="print">
            <a:extLst>
              <a:ext uri="{28A0092B-C50C-407E-A947-70E740481C1C}">
                <a14:useLocalDpi xmlns:a14="http://schemas.microsoft.com/office/drawing/2010/main" val="0"/>
              </a:ext>
            </a:extLst>
          </a:blip>
          <a:stretch>
            <a:fillRect/>
          </a:stretch>
        </p:blipFill>
        <p:spPr>
          <a:xfrm>
            <a:off x="3236522" y="5184775"/>
            <a:ext cx="534236" cy="125212"/>
          </a:xfrm>
          <a:prstGeom prst="rect">
            <a:avLst/>
          </a:prstGeom>
        </p:spPr>
      </p:pic>
      <p:pic>
        <p:nvPicPr>
          <p:cNvPr id="536" name="Picture 535"/>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a:xfrm>
            <a:off x="2548341" y="5591460"/>
            <a:ext cx="861990" cy="288864"/>
          </a:xfrm>
          <a:prstGeom prst="rect">
            <a:avLst/>
          </a:prstGeom>
        </p:spPr>
      </p:pic>
      <p:pic>
        <p:nvPicPr>
          <p:cNvPr id="537" name="Picture 536"/>
          <p:cNvPicPr>
            <a:picLocks noChangeAspect="1"/>
          </p:cNvPicPr>
          <p:nvPr/>
        </p:nvPicPr>
        <p:blipFill>
          <a:blip r:embed="rId115" cstate="print">
            <a:extLst>
              <a:ext uri="{28A0092B-C50C-407E-A947-70E740481C1C}">
                <a14:useLocalDpi xmlns:a14="http://schemas.microsoft.com/office/drawing/2010/main" val="0"/>
              </a:ext>
            </a:extLst>
          </a:blip>
          <a:stretch>
            <a:fillRect/>
          </a:stretch>
        </p:blipFill>
        <p:spPr>
          <a:xfrm>
            <a:off x="304646" y="5801086"/>
            <a:ext cx="892218" cy="235424"/>
          </a:xfrm>
          <a:prstGeom prst="rect">
            <a:avLst/>
          </a:prstGeom>
        </p:spPr>
      </p:pic>
      <p:pic>
        <p:nvPicPr>
          <p:cNvPr id="538" name="Picture 6" descr="http://vertassets.blob.core.windows.net/image/553c21f6/553c21f6-6a62-4f04-b70c-443877b292e1/20140305084355enprnprn_royal_philips_logo_012214_1y_1394009035mr.jpg"/>
          <p:cNvPicPr>
            <a:picLocks noChangeAspect="1" noChangeArrowheads="1"/>
          </p:cNvPicPr>
          <p:nvPr/>
        </p:nvPicPr>
        <p:blipFill rotWithShape="1">
          <a:blip r:embed="rId116" cstate="print">
            <a:extLst>
              <a:ext uri="{28A0092B-C50C-407E-A947-70E740481C1C}">
                <a14:useLocalDpi xmlns:a14="http://schemas.microsoft.com/office/drawing/2010/main" val="0"/>
              </a:ext>
            </a:extLst>
          </a:blip>
          <a:srcRect t="31922" b="34910"/>
          <a:stretch/>
        </p:blipFill>
        <p:spPr bwMode="auto">
          <a:xfrm>
            <a:off x="3195558" y="4747826"/>
            <a:ext cx="580358" cy="128328"/>
          </a:xfrm>
          <a:prstGeom prst="rect">
            <a:avLst/>
          </a:prstGeom>
          <a:noFill/>
          <a:extLst>
            <a:ext uri="{909E8E84-426E-40DD-AFC4-6F175D3DCCD1}">
              <a14:hiddenFill xmlns:a14="http://schemas.microsoft.com/office/drawing/2010/main">
                <a:solidFill>
                  <a:srgbClr val="FFFFFF"/>
                </a:solidFill>
              </a14:hiddenFill>
            </a:ext>
          </a:extLst>
        </p:spPr>
      </p:pic>
      <p:pic>
        <p:nvPicPr>
          <p:cNvPr id="539" name="Picture 538"/>
          <p:cNvPicPr>
            <a:picLocks noChangeAspect="1"/>
          </p:cNvPicPr>
          <p:nvPr/>
        </p:nvPicPr>
        <p:blipFill rotWithShape="1">
          <a:blip r:embed="rId117" cstate="print">
            <a:extLst>
              <a:ext uri="{28A0092B-C50C-407E-A947-70E740481C1C}">
                <a14:useLocalDpi xmlns:a14="http://schemas.microsoft.com/office/drawing/2010/main" val="0"/>
              </a:ext>
            </a:extLst>
          </a:blip>
          <a:srcRect t="14651" b="17850"/>
          <a:stretch/>
        </p:blipFill>
        <p:spPr>
          <a:xfrm>
            <a:off x="2680521" y="5891286"/>
            <a:ext cx="805216" cy="145224"/>
          </a:xfrm>
          <a:prstGeom prst="rect">
            <a:avLst/>
          </a:prstGeom>
        </p:spPr>
      </p:pic>
      <p:pic>
        <p:nvPicPr>
          <p:cNvPr id="540" name="Picture 539"/>
          <p:cNvPicPr>
            <a:picLocks noChangeAspect="1"/>
          </p:cNvPicPr>
          <p:nvPr/>
        </p:nvPicPr>
        <p:blipFill>
          <a:blip r:embed="rId118" cstate="print">
            <a:extLst>
              <a:ext uri="{28A0092B-C50C-407E-A947-70E740481C1C}">
                <a14:useLocalDpi xmlns:a14="http://schemas.microsoft.com/office/drawing/2010/main" val="0"/>
              </a:ext>
            </a:extLst>
          </a:blip>
          <a:stretch>
            <a:fillRect/>
          </a:stretch>
        </p:blipFill>
        <p:spPr>
          <a:xfrm>
            <a:off x="4005153" y="4536759"/>
            <a:ext cx="729956" cy="225853"/>
          </a:xfrm>
          <a:prstGeom prst="rect">
            <a:avLst/>
          </a:prstGeom>
        </p:spPr>
      </p:pic>
      <p:pic>
        <p:nvPicPr>
          <p:cNvPr id="541" name="Picture 540"/>
          <p:cNvPicPr>
            <a:picLocks noChangeAspect="1"/>
          </p:cNvPicPr>
          <p:nvPr/>
        </p:nvPicPr>
        <p:blipFill>
          <a:blip r:embed="rId119" cstate="print">
            <a:extLst>
              <a:ext uri="{28A0092B-C50C-407E-A947-70E740481C1C}">
                <a14:useLocalDpi xmlns:a14="http://schemas.microsoft.com/office/drawing/2010/main" val="0"/>
              </a:ext>
            </a:extLst>
          </a:blip>
          <a:stretch>
            <a:fillRect/>
          </a:stretch>
        </p:blipFill>
        <p:spPr>
          <a:xfrm>
            <a:off x="2740130" y="3730033"/>
            <a:ext cx="523359" cy="160384"/>
          </a:xfrm>
          <a:prstGeom prst="rect">
            <a:avLst/>
          </a:prstGeom>
        </p:spPr>
      </p:pic>
      <p:pic>
        <p:nvPicPr>
          <p:cNvPr id="542" name="Picture 541"/>
          <p:cNvPicPr>
            <a:picLocks noChangeAspect="1"/>
          </p:cNvPicPr>
          <p:nvPr/>
        </p:nvPicPr>
        <p:blipFill>
          <a:blip r:embed="rId120" cstate="print">
            <a:extLst>
              <a:ext uri="{28A0092B-C50C-407E-A947-70E740481C1C}">
                <a14:useLocalDpi xmlns:a14="http://schemas.microsoft.com/office/drawing/2010/main" val="0"/>
              </a:ext>
            </a:extLst>
          </a:blip>
          <a:stretch>
            <a:fillRect/>
          </a:stretch>
        </p:blipFill>
        <p:spPr>
          <a:xfrm>
            <a:off x="1438288" y="3717032"/>
            <a:ext cx="693290" cy="298115"/>
          </a:xfrm>
          <a:prstGeom prst="rect">
            <a:avLst/>
          </a:prstGeom>
        </p:spPr>
      </p:pic>
      <p:pic>
        <p:nvPicPr>
          <p:cNvPr id="543" name="Picture 542"/>
          <p:cNvPicPr>
            <a:picLocks noChangeAspect="1"/>
          </p:cNvPicPr>
          <p:nvPr/>
        </p:nvPicPr>
        <p:blipFill>
          <a:blip r:embed="rId121" cstate="print">
            <a:extLst>
              <a:ext uri="{28A0092B-C50C-407E-A947-70E740481C1C}">
                <a14:useLocalDpi xmlns:a14="http://schemas.microsoft.com/office/drawing/2010/main" val="0"/>
              </a:ext>
            </a:extLst>
          </a:blip>
          <a:stretch>
            <a:fillRect/>
          </a:stretch>
        </p:blipFill>
        <p:spPr>
          <a:xfrm>
            <a:off x="3268482" y="4480105"/>
            <a:ext cx="590340" cy="209571"/>
          </a:xfrm>
          <a:prstGeom prst="rect">
            <a:avLst/>
          </a:prstGeom>
        </p:spPr>
      </p:pic>
      <p:pic>
        <p:nvPicPr>
          <p:cNvPr id="544" name="Picture 543"/>
          <p:cNvPicPr>
            <a:picLocks noChangeAspect="1"/>
          </p:cNvPicPr>
          <p:nvPr/>
        </p:nvPicPr>
        <p:blipFill rotWithShape="1">
          <a:blip r:embed="rId122" cstate="print">
            <a:extLst>
              <a:ext uri="{28A0092B-C50C-407E-A947-70E740481C1C}">
                <a14:useLocalDpi xmlns:a14="http://schemas.microsoft.com/office/drawing/2010/main" val="0"/>
              </a:ext>
            </a:extLst>
          </a:blip>
          <a:srcRect l="7700" t="35714" r="7256" b="30770"/>
          <a:stretch/>
        </p:blipFill>
        <p:spPr>
          <a:xfrm>
            <a:off x="4043819" y="5149713"/>
            <a:ext cx="651890" cy="205475"/>
          </a:xfrm>
          <a:prstGeom prst="rect">
            <a:avLst/>
          </a:prstGeom>
        </p:spPr>
      </p:pic>
      <p:pic>
        <p:nvPicPr>
          <p:cNvPr id="545" name="Picture 544"/>
          <p:cNvPicPr>
            <a:picLocks noChangeAspect="1"/>
          </p:cNvPicPr>
          <p:nvPr/>
        </p:nvPicPr>
        <p:blipFill>
          <a:blip r:embed="rId123" cstate="print">
            <a:extLst>
              <a:ext uri="{28A0092B-C50C-407E-A947-70E740481C1C}">
                <a14:useLocalDpi xmlns:a14="http://schemas.microsoft.com/office/drawing/2010/main" val="0"/>
              </a:ext>
            </a:extLst>
          </a:blip>
          <a:stretch>
            <a:fillRect/>
          </a:stretch>
        </p:blipFill>
        <p:spPr>
          <a:xfrm>
            <a:off x="3383931" y="3679189"/>
            <a:ext cx="290944" cy="292883"/>
          </a:xfrm>
          <a:prstGeom prst="rect">
            <a:avLst/>
          </a:prstGeom>
        </p:spPr>
      </p:pic>
      <p:pic>
        <p:nvPicPr>
          <p:cNvPr id="546" name="Picture 545"/>
          <p:cNvPicPr>
            <a:picLocks noChangeAspect="1"/>
          </p:cNvPicPr>
          <p:nvPr/>
        </p:nvPicPr>
        <p:blipFill rotWithShape="1">
          <a:blip r:embed="rId124" cstate="print">
            <a:extLst>
              <a:ext uri="{28A0092B-C50C-407E-A947-70E740481C1C}">
                <a14:useLocalDpi xmlns:a14="http://schemas.microsoft.com/office/drawing/2010/main" val="0"/>
              </a:ext>
            </a:extLst>
          </a:blip>
          <a:srcRect l="13805" t="25873" r="14291" b="32903"/>
          <a:stretch/>
        </p:blipFill>
        <p:spPr>
          <a:xfrm>
            <a:off x="3294508" y="4919483"/>
            <a:ext cx="637338" cy="182702"/>
          </a:xfrm>
          <a:prstGeom prst="rect">
            <a:avLst/>
          </a:prstGeom>
        </p:spPr>
      </p:pic>
      <p:pic>
        <p:nvPicPr>
          <p:cNvPr id="547" name="Picture 546"/>
          <p:cNvPicPr>
            <a:picLocks noChangeAspect="1"/>
          </p:cNvPicPr>
          <p:nvPr/>
        </p:nvPicPr>
        <p:blipFill>
          <a:blip r:embed="rId125" cstate="print">
            <a:extLst>
              <a:ext uri="{28A0092B-C50C-407E-A947-70E740481C1C}">
                <a14:useLocalDpi xmlns:a14="http://schemas.microsoft.com/office/drawing/2010/main" val="0"/>
              </a:ext>
            </a:extLst>
          </a:blip>
          <a:stretch>
            <a:fillRect/>
          </a:stretch>
        </p:blipFill>
        <p:spPr>
          <a:xfrm>
            <a:off x="2479808" y="4982216"/>
            <a:ext cx="582062" cy="197355"/>
          </a:xfrm>
          <a:prstGeom prst="rect">
            <a:avLst/>
          </a:prstGeom>
        </p:spPr>
      </p:pic>
      <p:pic>
        <p:nvPicPr>
          <p:cNvPr id="548" name="Picture 547"/>
          <p:cNvPicPr>
            <a:picLocks noChangeAspect="1"/>
          </p:cNvPicPr>
          <p:nvPr/>
        </p:nvPicPr>
        <p:blipFill>
          <a:blip r:embed="rId126" cstate="print">
            <a:extLst>
              <a:ext uri="{28A0092B-C50C-407E-A947-70E740481C1C}">
                <a14:useLocalDpi xmlns:a14="http://schemas.microsoft.com/office/drawing/2010/main" val="0"/>
              </a:ext>
            </a:extLst>
          </a:blip>
          <a:stretch>
            <a:fillRect/>
          </a:stretch>
        </p:blipFill>
        <p:spPr>
          <a:xfrm>
            <a:off x="1228359" y="5512439"/>
            <a:ext cx="613115" cy="135498"/>
          </a:xfrm>
          <a:prstGeom prst="rect">
            <a:avLst/>
          </a:prstGeom>
        </p:spPr>
      </p:pic>
      <p:pic>
        <p:nvPicPr>
          <p:cNvPr id="549" name="Picture 548"/>
          <p:cNvPicPr>
            <a:picLocks noChangeAspect="1"/>
          </p:cNvPicPr>
          <p:nvPr/>
        </p:nvPicPr>
        <p:blipFill>
          <a:blip r:embed="rId127" cstate="print">
            <a:extLst>
              <a:ext uri="{28A0092B-C50C-407E-A947-70E740481C1C}">
                <a14:useLocalDpi xmlns:a14="http://schemas.microsoft.com/office/drawing/2010/main" val="0"/>
              </a:ext>
            </a:extLst>
          </a:blip>
          <a:stretch>
            <a:fillRect/>
          </a:stretch>
        </p:blipFill>
        <p:spPr>
          <a:xfrm>
            <a:off x="4197831" y="5410023"/>
            <a:ext cx="546945" cy="306289"/>
          </a:xfrm>
          <a:prstGeom prst="rect">
            <a:avLst/>
          </a:prstGeom>
        </p:spPr>
      </p:pic>
      <p:pic>
        <p:nvPicPr>
          <p:cNvPr id="550" name="Picture 549"/>
          <p:cNvPicPr>
            <a:picLocks noChangeAspect="1"/>
          </p:cNvPicPr>
          <p:nvPr/>
        </p:nvPicPr>
        <p:blipFill rotWithShape="1">
          <a:blip r:embed="rId128">
            <a:extLst>
              <a:ext uri="{28A0092B-C50C-407E-A947-70E740481C1C}">
                <a14:useLocalDpi xmlns:a14="http://schemas.microsoft.com/office/drawing/2010/main" val="0"/>
              </a:ext>
            </a:extLst>
          </a:blip>
          <a:srcRect l="26396" r="28155"/>
          <a:stretch/>
        </p:blipFill>
        <p:spPr>
          <a:xfrm>
            <a:off x="3411362" y="5458386"/>
            <a:ext cx="445200" cy="365344"/>
          </a:xfrm>
          <a:prstGeom prst="rect">
            <a:avLst/>
          </a:prstGeom>
        </p:spPr>
      </p:pic>
      <p:pic>
        <p:nvPicPr>
          <p:cNvPr id="551" name="Picture 550"/>
          <p:cNvPicPr>
            <a:picLocks noChangeAspect="1"/>
          </p:cNvPicPr>
          <p:nvPr/>
        </p:nvPicPr>
        <p:blipFill>
          <a:blip r:embed="rId129" cstate="print">
            <a:extLst>
              <a:ext uri="{28A0092B-C50C-407E-A947-70E740481C1C}">
                <a14:useLocalDpi xmlns:a14="http://schemas.microsoft.com/office/drawing/2010/main" val="0"/>
              </a:ext>
            </a:extLst>
          </a:blip>
          <a:stretch>
            <a:fillRect/>
          </a:stretch>
        </p:blipFill>
        <p:spPr>
          <a:xfrm>
            <a:off x="1813456" y="5806342"/>
            <a:ext cx="730173" cy="218443"/>
          </a:xfrm>
          <a:prstGeom prst="rect">
            <a:avLst/>
          </a:prstGeom>
        </p:spPr>
      </p:pic>
      <p:pic>
        <p:nvPicPr>
          <p:cNvPr id="552" name="Picture 551"/>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4067976" y="4787377"/>
            <a:ext cx="562285" cy="267964"/>
          </a:xfrm>
          <a:prstGeom prst="rect">
            <a:avLst/>
          </a:prstGeom>
        </p:spPr>
      </p:pic>
      <p:pic>
        <p:nvPicPr>
          <p:cNvPr id="553" name="Picture 552"/>
          <p:cNvPicPr>
            <a:picLocks noChangeAspect="1"/>
          </p:cNvPicPr>
          <p:nvPr/>
        </p:nvPicPr>
        <p:blipFill>
          <a:blip r:embed="rId131" cstate="print">
            <a:extLst>
              <a:ext uri="{28A0092B-C50C-407E-A947-70E740481C1C}">
                <a14:useLocalDpi xmlns:a14="http://schemas.microsoft.com/office/drawing/2010/main" val="0"/>
              </a:ext>
            </a:extLst>
          </a:blip>
          <a:stretch>
            <a:fillRect/>
          </a:stretch>
        </p:blipFill>
        <p:spPr>
          <a:xfrm>
            <a:off x="4544129" y="4059050"/>
            <a:ext cx="263080" cy="263080"/>
          </a:xfrm>
          <a:prstGeom prst="rect">
            <a:avLst/>
          </a:prstGeom>
        </p:spPr>
      </p:pic>
      <p:pic>
        <p:nvPicPr>
          <p:cNvPr id="554" name="Picture 553"/>
          <p:cNvPicPr>
            <a:picLocks noChangeAspect="1"/>
          </p:cNvPicPr>
          <p:nvPr/>
        </p:nvPicPr>
        <p:blipFill rotWithShape="1">
          <a:blip r:embed="rId132" cstate="print">
            <a:extLst>
              <a:ext uri="{28A0092B-C50C-407E-A947-70E740481C1C}">
                <a14:useLocalDpi xmlns:a14="http://schemas.microsoft.com/office/drawing/2010/main" val="0"/>
              </a:ext>
            </a:extLst>
          </a:blip>
          <a:srcRect l="6060" t="40937" r="2670" b="43101"/>
          <a:stretch/>
        </p:blipFill>
        <p:spPr>
          <a:xfrm>
            <a:off x="337026" y="6095782"/>
            <a:ext cx="1440160" cy="174606"/>
          </a:xfrm>
          <a:prstGeom prst="rect">
            <a:avLst/>
          </a:prstGeom>
        </p:spPr>
      </p:pic>
      <p:pic>
        <p:nvPicPr>
          <p:cNvPr id="555" name="Picture 554"/>
          <p:cNvPicPr>
            <a:picLocks noChangeAspect="1"/>
          </p:cNvPicPr>
          <p:nvPr/>
        </p:nvPicPr>
        <p:blipFill>
          <a:blip r:embed="rId133" cstate="print">
            <a:extLst>
              <a:ext uri="{28A0092B-C50C-407E-A947-70E740481C1C}">
                <a14:useLocalDpi xmlns:a14="http://schemas.microsoft.com/office/drawing/2010/main" val="0"/>
              </a:ext>
            </a:extLst>
          </a:blip>
          <a:stretch>
            <a:fillRect/>
          </a:stretch>
        </p:blipFill>
        <p:spPr>
          <a:xfrm>
            <a:off x="253101" y="3952608"/>
            <a:ext cx="644553" cy="332185"/>
          </a:xfrm>
          <a:prstGeom prst="rect">
            <a:avLst/>
          </a:prstGeom>
        </p:spPr>
      </p:pic>
      <p:pic>
        <p:nvPicPr>
          <p:cNvPr id="556" name="Picture 555"/>
          <p:cNvPicPr>
            <a:picLocks noChangeAspect="1"/>
          </p:cNvPicPr>
          <p:nvPr/>
        </p:nvPicPr>
        <p:blipFill>
          <a:blip r:embed="rId134" cstate="print">
            <a:extLst>
              <a:ext uri="{28A0092B-C50C-407E-A947-70E740481C1C}">
                <a14:useLocalDpi xmlns:a14="http://schemas.microsoft.com/office/drawing/2010/main" val="0"/>
              </a:ext>
            </a:extLst>
          </a:blip>
          <a:stretch>
            <a:fillRect/>
          </a:stretch>
        </p:blipFill>
        <p:spPr>
          <a:xfrm>
            <a:off x="3878654" y="3767085"/>
            <a:ext cx="880436" cy="195806"/>
          </a:xfrm>
          <a:prstGeom prst="rect">
            <a:avLst/>
          </a:prstGeom>
        </p:spPr>
      </p:pic>
      <p:pic>
        <p:nvPicPr>
          <p:cNvPr id="557" name="Picture 4" descr="https://assets-b2matchgmbh.netdna-ssl.com/participants/000/183/850/logo/large.jpg?1428659402"/>
          <p:cNvPicPr>
            <a:picLocks noChangeAspect="1" noChangeArrowheads="1"/>
          </p:cNvPicPr>
          <p:nvPr/>
        </p:nvPicPr>
        <p:blipFill rotWithShape="1">
          <a:blip r:embed="rId135" cstate="print">
            <a:extLst>
              <a:ext uri="{28A0092B-C50C-407E-A947-70E740481C1C}">
                <a14:useLocalDpi xmlns:a14="http://schemas.microsoft.com/office/drawing/2010/main" val="0"/>
              </a:ext>
            </a:extLst>
          </a:blip>
          <a:srcRect b="25237"/>
          <a:stretch/>
        </p:blipFill>
        <p:spPr bwMode="auto">
          <a:xfrm>
            <a:off x="291891" y="3751030"/>
            <a:ext cx="441613" cy="201399"/>
          </a:xfrm>
          <a:prstGeom prst="rect">
            <a:avLst/>
          </a:prstGeom>
          <a:noFill/>
          <a:extLst>
            <a:ext uri="{909E8E84-426E-40DD-AFC4-6F175D3DCCD1}">
              <a14:hiddenFill xmlns:a14="http://schemas.microsoft.com/office/drawing/2010/main">
                <a:solidFill>
                  <a:srgbClr val="FFFFFF"/>
                </a:solidFill>
              </a14:hiddenFill>
            </a:ext>
          </a:extLst>
        </p:spPr>
      </p:pic>
      <p:pic>
        <p:nvPicPr>
          <p:cNvPr id="558" name="Picture 2" descr="http://logonoid.com/images/yoox-logo.png"/>
          <p:cNvPicPr>
            <a:picLocks noChangeAspect="1" noChangeArrowheads="1"/>
          </p:cNvPicPr>
          <p:nvPr/>
        </p:nvPicPr>
        <p:blipFill>
          <a:blip r:embed="rId136" cstate="print">
            <a:extLst>
              <a:ext uri="{28A0092B-C50C-407E-A947-70E740481C1C}">
                <a14:useLocalDpi xmlns:a14="http://schemas.microsoft.com/office/drawing/2010/main" val="0"/>
              </a:ext>
            </a:extLst>
          </a:blip>
          <a:srcRect/>
          <a:stretch>
            <a:fillRect/>
          </a:stretch>
        </p:blipFill>
        <p:spPr bwMode="auto">
          <a:xfrm>
            <a:off x="2291320" y="4310062"/>
            <a:ext cx="565182" cy="248371"/>
          </a:xfrm>
          <a:prstGeom prst="rect">
            <a:avLst/>
          </a:prstGeom>
          <a:noFill/>
          <a:extLst>
            <a:ext uri="{909E8E84-426E-40DD-AFC4-6F175D3DCCD1}">
              <a14:hiddenFill xmlns:a14="http://schemas.microsoft.com/office/drawing/2010/main">
                <a:solidFill>
                  <a:srgbClr val="FFFFFF"/>
                </a:solidFill>
              </a14:hiddenFill>
            </a:ext>
          </a:extLst>
        </p:spPr>
      </p:pic>
      <p:pic>
        <p:nvPicPr>
          <p:cNvPr id="559" name="Picture 24" descr="http://www.car-brand-names.com/wp-content/uploads/2015/05/Renault-logo-2.png"/>
          <p:cNvPicPr>
            <a:picLocks noChangeAspect="1" noChangeArrowheads="1"/>
          </p:cNvPicPr>
          <p:nvPr/>
        </p:nvPicPr>
        <p:blipFill>
          <a:blip r:embed="rId137" cstate="print">
            <a:extLst>
              <a:ext uri="{28A0092B-C50C-407E-A947-70E740481C1C}">
                <a14:useLocalDpi xmlns:a14="http://schemas.microsoft.com/office/drawing/2010/main" val="0"/>
              </a:ext>
            </a:extLst>
          </a:blip>
          <a:srcRect/>
          <a:stretch>
            <a:fillRect/>
          </a:stretch>
        </p:blipFill>
        <p:spPr bwMode="auto">
          <a:xfrm>
            <a:off x="1872316" y="4643139"/>
            <a:ext cx="495585" cy="495585"/>
          </a:xfrm>
          <a:prstGeom prst="rect">
            <a:avLst/>
          </a:prstGeom>
          <a:noFill/>
          <a:extLst>
            <a:ext uri="{909E8E84-426E-40DD-AFC4-6F175D3DCCD1}">
              <a14:hiddenFill xmlns:a14="http://schemas.microsoft.com/office/drawing/2010/main">
                <a:solidFill>
                  <a:srgbClr val="FFFFFF"/>
                </a:solidFill>
              </a14:hiddenFill>
            </a:ext>
          </a:extLst>
        </p:spPr>
      </p:pic>
      <p:pic>
        <p:nvPicPr>
          <p:cNvPr id="560" name="Picture 26" descr="http://logonoid.com/images/daimler-logo.png"/>
          <p:cNvPicPr>
            <a:picLocks noChangeAspect="1" noChangeArrowheads="1"/>
          </p:cNvPicPr>
          <p:nvPr/>
        </p:nvPicPr>
        <p:blipFill>
          <a:blip r:embed="rId138" cstate="print">
            <a:extLst>
              <a:ext uri="{28A0092B-C50C-407E-A947-70E740481C1C}">
                <a14:useLocalDpi xmlns:a14="http://schemas.microsoft.com/office/drawing/2010/main" val="0"/>
              </a:ext>
            </a:extLst>
          </a:blip>
          <a:srcRect/>
          <a:stretch>
            <a:fillRect/>
          </a:stretch>
        </p:blipFill>
        <p:spPr bwMode="auto">
          <a:xfrm>
            <a:off x="2406655" y="5422315"/>
            <a:ext cx="936662" cy="130196"/>
          </a:xfrm>
          <a:prstGeom prst="rect">
            <a:avLst/>
          </a:prstGeom>
          <a:noFill/>
          <a:extLst>
            <a:ext uri="{909E8E84-426E-40DD-AFC4-6F175D3DCCD1}">
              <a14:hiddenFill xmlns:a14="http://schemas.microsoft.com/office/drawing/2010/main">
                <a:solidFill>
                  <a:srgbClr val="FFFFFF"/>
                </a:solidFill>
              </a14:hiddenFill>
            </a:ext>
          </a:extLst>
        </p:spPr>
      </p:pic>
      <p:pic>
        <p:nvPicPr>
          <p:cNvPr id="561" name="Picture 32" descr="http://www.car-brand-names.com/wp-content/uploads/2015/03/Ferrari-emblem.jpg"/>
          <p:cNvPicPr>
            <a:picLocks noChangeAspect="1" noChangeArrowheads="1"/>
          </p:cNvPicPr>
          <p:nvPr/>
        </p:nvPicPr>
        <p:blipFill>
          <a:blip r:embed="rId139" cstate="print">
            <a:extLst>
              <a:ext uri="{28A0092B-C50C-407E-A947-70E740481C1C}">
                <a14:useLocalDpi xmlns:a14="http://schemas.microsoft.com/office/drawing/2010/main" val="0"/>
              </a:ext>
            </a:extLst>
          </a:blip>
          <a:srcRect/>
          <a:stretch>
            <a:fillRect/>
          </a:stretch>
        </p:blipFill>
        <p:spPr bwMode="auto">
          <a:xfrm>
            <a:off x="3943509" y="4293096"/>
            <a:ext cx="347292" cy="260469"/>
          </a:xfrm>
          <a:prstGeom prst="rect">
            <a:avLst/>
          </a:prstGeom>
          <a:noFill/>
          <a:extLst>
            <a:ext uri="{909E8E84-426E-40DD-AFC4-6F175D3DCCD1}">
              <a14:hiddenFill xmlns:a14="http://schemas.microsoft.com/office/drawing/2010/main">
                <a:solidFill>
                  <a:srgbClr val="FFFFFF"/>
                </a:solidFill>
              </a14:hiddenFill>
            </a:ext>
          </a:extLst>
        </p:spPr>
      </p:pic>
      <p:pic>
        <p:nvPicPr>
          <p:cNvPr id="562" name="Picture 36" descr="https://upload.wikimedia.org/wikipedia/en/thumb/e/e2/Gerresheimer.svg/1280px-Gerresheimer.svg.png"/>
          <p:cNvPicPr>
            <a:picLocks noChangeAspect="1" noChangeArrowheads="1"/>
          </p:cNvPicPr>
          <p:nvPr/>
        </p:nvPicPr>
        <p:blipFill>
          <a:blip r:embed="rId140" cstate="print">
            <a:extLst>
              <a:ext uri="{28A0092B-C50C-407E-A947-70E740481C1C}">
                <a14:useLocalDpi xmlns:a14="http://schemas.microsoft.com/office/drawing/2010/main" val="0"/>
              </a:ext>
            </a:extLst>
          </a:blip>
          <a:srcRect/>
          <a:stretch>
            <a:fillRect/>
          </a:stretch>
        </p:blipFill>
        <p:spPr bwMode="auto">
          <a:xfrm>
            <a:off x="1464700" y="4003586"/>
            <a:ext cx="718791" cy="156112"/>
          </a:xfrm>
          <a:prstGeom prst="rect">
            <a:avLst/>
          </a:prstGeom>
          <a:noFill/>
          <a:extLst>
            <a:ext uri="{909E8E84-426E-40DD-AFC4-6F175D3DCCD1}">
              <a14:hiddenFill xmlns:a14="http://schemas.microsoft.com/office/drawing/2010/main">
                <a:solidFill>
                  <a:srgbClr val="FFFFFF"/>
                </a:solidFill>
              </a14:hiddenFill>
            </a:ext>
          </a:extLst>
        </p:spPr>
      </p:pic>
      <p:pic>
        <p:nvPicPr>
          <p:cNvPr id="563" name="Picture 4" descr="Image result for colruyt logo"/>
          <p:cNvPicPr>
            <a:picLocks noChangeAspect="1" noChangeArrowheads="1"/>
          </p:cNvPicPr>
          <p:nvPr/>
        </p:nvPicPr>
        <p:blipFill rotWithShape="1">
          <a:blip r:embed="rId141" cstate="print">
            <a:extLst>
              <a:ext uri="{28A0092B-C50C-407E-A947-70E740481C1C}">
                <a14:useLocalDpi xmlns:a14="http://schemas.microsoft.com/office/drawing/2010/main" val="0"/>
              </a:ext>
            </a:extLst>
          </a:blip>
          <a:srcRect t="36928" b="34596"/>
          <a:stretch/>
        </p:blipFill>
        <p:spPr bwMode="auto">
          <a:xfrm>
            <a:off x="3554095" y="5788659"/>
            <a:ext cx="691990" cy="197058"/>
          </a:xfrm>
          <a:prstGeom prst="rect">
            <a:avLst/>
          </a:prstGeom>
          <a:noFill/>
          <a:extLst>
            <a:ext uri="{909E8E84-426E-40DD-AFC4-6F175D3DCCD1}">
              <a14:hiddenFill xmlns:a14="http://schemas.microsoft.com/office/drawing/2010/main">
                <a:solidFill>
                  <a:srgbClr val="FFFFFF"/>
                </a:solidFill>
              </a14:hiddenFill>
            </a:ext>
          </a:extLst>
        </p:spPr>
      </p:pic>
      <p:pic>
        <p:nvPicPr>
          <p:cNvPr id="564" name="Picture 10" descr="Image result for cap gemini logo"/>
          <p:cNvPicPr>
            <a:picLocks noChangeAspect="1" noChangeArrowheads="1"/>
          </p:cNvPicPr>
          <p:nvPr/>
        </p:nvPicPr>
        <p:blipFill>
          <a:blip r:embed="rId142" cstate="print">
            <a:extLst>
              <a:ext uri="{28A0092B-C50C-407E-A947-70E740481C1C}">
                <a14:useLocalDpi xmlns:a14="http://schemas.microsoft.com/office/drawing/2010/main" val="0"/>
              </a:ext>
            </a:extLst>
          </a:blip>
          <a:srcRect/>
          <a:stretch>
            <a:fillRect/>
          </a:stretch>
        </p:blipFill>
        <p:spPr bwMode="auto">
          <a:xfrm>
            <a:off x="2256426" y="3935986"/>
            <a:ext cx="1071430" cy="188572"/>
          </a:xfrm>
          <a:prstGeom prst="rect">
            <a:avLst/>
          </a:prstGeom>
          <a:noFill/>
          <a:extLst>
            <a:ext uri="{909E8E84-426E-40DD-AFC4-6F175D3DCCD1}">
              <a14:hiddenFill xmlns:a14="http://schemas.microsoft.com/office/drawing/2010/main">
                <a:solidFill>
                  <a:srgbClr val="FFFFFF"/>
                </a:solidFill>
              </a14:hiddenFill>
            </a:ext>
          </a:extLst>
        </p:spPr>
      </p:pic>
      <p:pic>
        <p:nvPicPr>
          <p:cNvPr id="565" name="Picture 12" descr="Image result for engie logo"/>
          <p:cNvPicPr>
            <a:picLocks noChangeAspect="1" noChangeArrowheads="1"/>
          </p:cNvPicPr>
          <p:nvPr/>
        </p:nvPicPr>
        <p:blipFill>
          <a:blip r:embed="rId143" cstate="print">
            <a:extLst>
              <a:ext uri="{28A0092B-C50C-407E-A947-70E740481C1C}">
                <a14:useLocalDpi xmlns:a14="http://schemas.microsoft.com/office/drawing/2010/main" val="0"/>
              </a:ext>
            </a:extLst>
          </a:blip>
          <a:srcRect/>
          <a:stretch>
            <a:fillRect/>
          </a:stretch>
        </p:blipFill>
        <p:spPr bwMode="auto">
          <a:xfrm>
            <a:off x="2249750" y="3694534"/>
            <a:ext cx="409431" cy="141218"/>
          </a:xfrm>
          <a:prstGeom prst="rect">
            <a:avLst/>
          </a:prstGeom>
          <a:noFill/>
          <a:extLst>
            <a:ext uri="{909E8E84-426E-40DD-AFC4-6F175D3DCCD1}">
              <a14:hiddenFill xmlns:a14="http://schemas.microsoft.com/office/drawing/2010/main">
                <a:solidFill>
                  <a:srgbClr val="FFFFFF"/>
                </a:solidFill>
              </a14:hiddenFill>
            </a:ext>
          </a:extLst>
        </p:spPr>
      </p:pic>
      <p:pic>
        <p:nvPicPr>
          <p:cNvPr id="566" name="Picture 14" descr="Image result for euronext logo"/>
          <p:cNvPicPr>
            <a:picLocks noChangeAspect="1" noChangeArrowheads="1"/>
          </p:cNvPicPr>
          <p:nvPr/>
        </p:nvPicPr>
        <p:blipFill>
          <a:blip r:embed="rId144" cstate="print">
            <a:extLst>
              <a:ext uri="{28A0092B-C50C-407E-A947-70E740481C1C}">
                <a14:useLocalDpi xmlns:a14="http://schemas.microsoft.com/office/drawing/2010/main" val="0"/>
              </a:ext>
            </a:extLst>
          </a:blip>
          <a:srcRect/>
          <a:stretch>
            <a:fillRect/>
          </a:stretch>
        </p:blipFill>
        <p:spPr bwMode="auto">
          <a:xfrm>
            <a:off x="2477488" y="5200975"/>
            <a:ext cx="647431" cy="200749"/>
          </a:xfrm>
          <a:prstGeom prst="rect">
            <a:avLst/>
          </a:prstGeom>
          <a:noFill/>
          <a:extLst>
            <a:ext uri="{909E8E84-426E-40DD-AFC4-6F175D3DCCD1}">
              <a14:hiddenFill xmlns:a14="http://schemas.microsoft.com/office/drawing/2010/main">
                <a:solidFill>
                  <a:srgbClr val="FFFFFF"/>
                </a:solidFill>
              </a14:hiddenFill>
            </a:ext>
          </a:extLst>
        </p:spPr>
      </p:pic>
      <p:pic>
        <p:nvPicPr>
          <p:cNvPr id="567" name="Picture 16" descr="Image result for ubisoft logo"/>
          <p:cNvPicPr>
            <a:picLocks noChangeAspect="1" noChangeArrowheads="1"/>
          </p:cNvPicPr>
          <p:nvPr/>
        </p:nvPicPr>
        <p:blipFill>
          <a:blip r:embed="rId145" cstate="print">
            <a:extLst>
              <a:ext uri="{28A0092B-C50C-407E-A947-70E740481C1C}">
                <a14:useLocalDpi xmlns:a14="http://schemas.microsoft.com/office/drawing/2010/main" val="0"/>
              </a:ext>
            </a:extLst>
          </a:blip>
          <a:srcRect/>
          <a:stretch>
            <a:fillRect/>
          </a:stretch>
        </p:blipFill>
        <p:spPr bwMode="auto">
          <a:xfrm>
            <a:off x="1331027" y="5679231"/>
            <a:ext cx="379281" cy="314092"/>
          </a:xfrm>
          <a:prstGeom prst="rect">
            <a:avLst/>
          </a:prstGeom>
          <a:noFill/>
          <a:extLst>
            <a:ext uri="{909E8E84-426E-40DD-AFC4-6F175D3DCCD1}">
              <a14:hiddenFill xmlns:a14="http://schemas.microsoft.com/office/drawing/2010/main">
                <a:solidFill>
                  <a:srgbClr val="FFFFFF"/>
                </a:solidFill>
              </a14:hiddenFill>
            </a:ext>
          </a:extLst>
        </p:spPr>
      </p:pic>
      <p:pic>
        <p:nvPicPr>
          <p:cNvPr id="568" name="Picture 18" descr="Image result for air liquide logo"/>
          <p:cNvPicPr>
            <a:picLocks noChangeAspect="1" noChangeArrowheads="1"/>
          </p:cNvPicPr>
          <p:nvPr/>
        </p:nvPicPr>
        <p:blipFill>
          <a:blip r:embed="rId146" cstate="print">
            <a:extLst>
              <a:ext uri="{28A0092B-C50C-407E-A947-70E740481C1C}">
                <a14:useLocalDpi xmlns:a14="http://schemas.microsoft.com/office/drawing/2010/main" val="0"/>
              </a:ext>
            </a:extLst>
          </a:blip>
          <a:srcRect/>
          <a:stretch>
            <a:fillRect/>
          </a:stretch>
        </p:blipFill>
        <p:spPr bwMode="auto">
          <a:xfrm>
            <a:off x="2935521" y="4145962"/>
            <a:ext cx="766854" cy="255751"/>
          </a:xfrm>
          <a:prstGeom prst="rect">
            <a:avLst/>
          </a:prstGeom>
          <a:noFill/>
          <a:extLst>
            <a:ext uri="{909E8E84-426E-40DD-AFC4-6F175D3DCCD1}">
              <a14:hiddenFill xmlns:a14="http://schemas.microsoft.com/office/drawing/2010/main">
                <a:solidFill>
                  <a:srgbClr val="FFFFFF"/>
                </a:solidFill>
              </a14:hiddenFill>
            </a:ext>
          </a:extLst>
        </p:spPr>
      </p:pic>
      <p:pic>
        <p:nvPicPr>
          <p:cNvPr id="569" name="Picture 20" descr="Image result for deutz ag logo"/>
          <p:cNvPicPr>
            <a:picLocks noChangeAspect="1" noChangeArrowheads="1"/>
          </p:cNvPicPr>
          <p:nvPr/>
        </p:nvPicPr>
        <p:blipFill>
          <a:blip r:embed="rId147" cstate="print">
            <a:extLst>
              <a:ext uri="{28A0092B-C50C-407E-A947-70E740481C1C}">
                <a14:useLocalDpi xmlns:a14="http://schemas.microsoft.com/office/drawing/2010/main" val="0"/>
              </a:ext>
            </a:extLst>
          </a:blip>
          <a:srcRect/>
          <a:stretch>
            <a:fillRect/>
          </a:stretch>
        </p:blipFill>
        <p:spPr bwMode="auto">
          <a:xfrm>
            <a:off x="1488020" y="4632333"/>
            <a:ext cx="324410" cy="324410"/>
          </a:xfrm>
          <a:prstGeom prst="rect">
            <a:avLst/>
          </a:prstGeom>
          <a:noFill/>
          <a:extLst>
            <a:ext uri="{909E8E84-426E-40DD-AFC4-6F175D3DCCD1}">
              <a14:hiddenFill xmlns:a14="http://schemas.microsoft.com/office/drawing/2010/main">
                <a:solidFill>
                  <a:srgbClr val="FFFFFF"/>
                </a:solidFill>
              </a14:hiddenFill>
            </a:ext>
          </a:extLst>
        </p:spPr>
      </p:pic>
      <p:pic>
        <p:nvPicPr>
          <p:cNvPr id="570" name="Picture 22" descr="Image result for linde ag logo"/>
          <p:cNvPicPr>
            <a:picLocks noChangeAspect="1" noChangeArrowheads="1"/>
          </p:cNvPicPr>
          <p:nvPr/>
        </p:nvPicPr>
        <p:blipFill>
          <a:blip r:embed="rId148" cstate="print">
            <a:extLst>
              <a:ext uri="{28A0092B-C50C-407E-A947-70E740481C1C}">
                <a14:useLocalDpi xmlns:a14="http://schemas.microsoft.com/office/drawing/2010/main" val="0"/>
              </a:ext>
            </a:extLst>
          </a:blip>
          <a:srcRect/>
          <a:stretch>
            <a:fillRect/>
          </a:stretch>
        </p:blipFill>
        <p:spPr bwMode="auto">
          <a:xfrm>
            <a:off x="728696" y="4291545"/>
            <a:ext cx="532579" cy="217088"/>
          </a:xfrm>
          <a:prstGeom prst="rect">
            <a:avLst/>
          </a:prstGeom>
          <a:noFill/>
          <a:extLst>
            <a:ext uri="{909E8E84-426E-40DD-AFC4-6F175D3DCCD1}">
              <a14:hiddenFill xmlns:a14="http://schemas.microsoft.com/office/drawing/2010/main">
                <a:solidFill>
                  <a:srgbClr val="FFFFFF"/>
                </a:solidFill>
              </a14:hiddenFill>
            </a:ext>
          </a:extLst>
        </p:spPr>
      </p:pic>
      <p:pic>
        <p:nvPicPr>
          <p:cNvPr id="571" name="Picture 10" descr="Image result for kering sa logo"/>
          <p:cNvPicPr>
            <a:picLocks noChangeAspect="1" noChangeArrowheads="1"/>
          </p:cNvPicPr>
          <p:nvPr/>
        </p:nvPicPr>
        <p:blipFill rotWithShape="1">
          <a:blip r:embed="rId149" cstate="print">
            <a:extLst>
              <a:ext uri="{28A0092B-C50C-407E-A947-70E740481C1C}">
                <a14:useLocalDpi xmlns:a14="http://schemas.microsoft.com/office/drawing/2010/main" val="0"/>
              </a:ext>
            </a:extLst>
          </a:blip>
          <a:srcRect t="25279" b="24530"/>
          <a:stretch/>
        </p:blipFill>
        <p:spPr bwMode="auto">
          <a:xfrm>
            <a:off x="2649522" y="6063262"/>
            <a:ext cx="768963" cy="239239"/>
          </a:xfrm>
          <a:prstGeom prst="rect">
            <a:avLst/>
          </a:prstGeom>
          <a:noFill/>
          <a:extLst>
            <a:ext uri="{909E8E84-426E-40DD-AFC4-6F175D3DCCD1}">
              <a14:hiddenFill xmlns:a14="http://schemas.microsoft.com/office/drawing/2010/main">
                <a:solidFill>
                  <a:srgbClr val="FFFFFF"/>
                </a:solidFill>
              </a14:hiddenFill>
            </a:ext>
          </a:extLst>
        </p:spPr>
      </p:pic>
      <p:pic>
        <p:nvPicPr>
          <p:cNvPr id="572" name="Picture 18" descr="https://www.seeklogo.net/wp-content/uploads/2013/04/nestle-company-vector-logo-400x400.png"/>
          <p:cNvPicPr>
            <a:picLocks noChangeAspect="1" noChangeArrowheads="1"/>
          </p:cNvPicPr>
          <p:nvPr/>
        </p:nvPicPr>
        <p:blipFill>
          <a:blip r:embed="rId150" cstate="print">
            <a:extLst>
              <a:ext uri="{28A0092B-C50C-407E-A947-70E740481C1C}">
                <a14:useLocalDpi xmlns:a14="http://schemas.microsoft.com/office/drawing/2010/main" val="0"/>
              </a:ext>
            </a:extLst>
          </a:blip>
          <a:srcRect/>
          <a:stretch>
            <a:fillRect/>
          </a:stretch>
        </p:blipFill>
        <p:spPr bwMode="auto">
          <a:xfrm>
            <a:off x="3808874" y="5344005"/>
            <a:ext cx="360952" cy="360952"/>
          </a:xfrm>
          <a:prstGeom prst="rect">
            <a:avLst/>
          </a:prstGeom>
          <a:noFill/>
          <a:extLst>
            <a:ext uri="{909E8E84-426E-40DD-AFC4-6F175D3DCCD1}">
              <a14:hiddenFill xmlns:a14="http://schemas.microsoft.com/office/drawing/2010/main">
                <a:solidFill>
                  <a:srgbClr val="FFFFFF"/>
                </a:solidFill>
              </a14:hiddenFill>
            </a:ext>
          </a:extLst>
        </p:spPr>
      </p:pic>
      <p:pic>
        <p:nvPicPr>
          <p:cNvPr id="573" name="Picture 572"/>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3535683" y="6072415"/>
            <a:ext cx="834685" cy="208671"/>
          </a:xfrm>
          <a:prstGeom prst="rect">
            <a:avLst/>
          </a:prstGeom>
        </p:spPr>
      </p:pic>
      <p:pic>
        <p:nvPicPr>
          <p:cNvPr id="574" name="Picture 40" descr="http://logok.org/wp-content/uploads/2014/06/Heineken-International-logo.png"/>
          <p:cNvPicPr>
            <a:picLocks noChangeAspect="1" noChangeArrowheads="1"/>
          </p:cNvPicPr>
          <p:nvPr/>
        </p:nvPicPr>
        <p:blipFill rotWithShape="1">
          <a:blip r:embed="rId152" cstate="print">
            <a:extLst>
              <a:ext uri="{28A0092B-C50C-407E-A947-70E740481C1C}">
                <a14:useLocalDpi xmlns:a14="http://schemas.microsoft.com/office/drawing/2010/main" val="0"/>
              </a:ext>
            </a:extLst>
          </a:blip>
          <a:srcRect l="3715" t="23887" r="6679" b="32236"/>
          <a:stretch/>
        </p:blipFill>
        <p:spPr bwMode="auto">
          <a:xfrm>
            <a:off x="1732410" y="6050378"/>
            <a:ext cx="819983" cy="220834"/>
          </a:xfrm>
          <a:prstGeom prst="rect">
            <a:avLst/>
          </a:prstGeom>
          <a:noFill/>
          <a:extLst>
            <a:ext uri="{909E8E84-426E-40DD-AFC4-6F175D3DCCD1}">
              <a14:hiddenFill xmlns:a14="http://schemas.microsoft.com/office/drawing/2010/main">
                <a:solidFill>
                  <a:srgbClr val="FFFFFF"/>
                </a:solidFill>
              </a14:hiddenFill>
            </a:ext>
          </a:extLst>
        </p:spPr>
      </p:pic>
      <p:pic>
        <p:nvPicPr>
          <p:cNvPr id="576" name="Picture 575"/>
          <p:cNvPicPr>
            <a:picLocks noChangeAspect="1"/>
          </p:cNvPicPr>
          <p:nvPr/>
        </p:nvPicPr>
        <p:blipFill>
          <a:blip r:embed="rId153" cstate="print">
            <a:extLst>
              <a:ext uri="{28A0092B-C50C-407E-A947-70E740481C1C}">
                <a14:useLocalDpi xmlns:a14="http://schemas.microsoft.com/office/drawing/2010/main" val="0"/>
              </a:ext>
            </a:extLst>
          </a:blip>
          <a:stretch>
            <a:fillRect/>
          </a:stretch>
        </p:blipFill>
        <p:spPr>
          <a:xfrm>
            <a:off x="4997248" y="1485627"/>
            <a:ext cx="489250" cy="188361"/>
          </a:xfrm>
          <a:prstGeom prst="rect">
            <a:avLst/>
          </a:prstGeom>
        </p:spPr>
      </p:pic>
      <p:pic>
        <p:nvPicPr>
          <p:cNvPr id="577" name="Picture 576"/>
          <p:cNvPicPr>
            <a:picLocks noChangeAspect="1"/>
          </p:cNvPicPr>
          <p:nvPr/>
        </p:nvPicPr>
        <p:blipFill>
          <a:blip r:embed="rId154" cstate="print">
            <a:extLst>
              <a:ext uri="{28A0092B-C50C-407E-A947-70E740481C1C}">
                <a14:useLocalDpi xmlns:a14="http://schemas.microsoft.com/office/drawing/2010/main" val="0"/>
              </a:ext>
            </a:extLst>
          </a:blip>
          <a:stretch>
            <a:fillRect/>
          </a:stretch>
        </p:blipFill>
        <p:spPr>
          <a:xfrm>
            <a:off x="5797893" y="892922"/>
            <a:ext cx="422727" cy="305139"/>
          </a:xfrm>
          <a:prstGeom prst="rect">
            <a:avLst/>
          </a:prstGeom>
        </p:spPr>
      </p:pic>
      <p:pic>
        <p:nvPicPr>
          <p:cNvPr id="578" name="Picture 577"/>
          <p:cNvPicPr>
            <a:picLocks noChangeAspect="1"/>
          </p:cNvPicPr>
          <p:nvPr/>
        </p:nvPicPr>
        <p:blipFill>
          <a:blip r:embed="rId155" cstate="print">
            <a:extLst>
              <a:ext uri="{28A0092B-C50C-407E-A947-70E740481C1C}">
                <a14:useLocalDpi xmlns:a14="http://schemas.microsoft.com/office/drawing/2010/main" val="0"/>
              </a:ext>
            </a:extLst>
          </a:blip>
          <a:stretch>
            <a:fillRect/>
          </a:stretch>
        </p:blipFill>
        <p:spPr>
          <a:xfrm>
            <a:off x="8032953" y="1304602"/>
            <a:ext cx="325729" cy="96416"/>
          </a:xfrm>
          <a:prstGeom prst="rect">
            <a:avLst/>
          </a:prstGeom>
        </p:spPr>
      </p:pic>
      <p:pic>
        <p:nvPicPr>
          <p:cNvPr id="579" name="Picture 578"/>
          <p:cNvPicPr>
            <a:picLocks noChangeAspect="1"/>
          </p:cNvPicPr>
          <p:nvPr/>
        </p:nvPicPr>
        <p:blipFill>
          <a:blip r:embed="rId156" cstate="print">
            <a:extLst>
              <a:ext uri="{28A0092B-C50C-407E-A947-70E740481C1C}">
                <a14:useLocalDpi xmlns:a14="http://schemas.microsoft.com/office/drawing/2010/main" val="0"/>
              </a:ext>
            </a:extLst>
          </a:blip>
          <a:stretch>
            <a:fillRect/>
          </a:stretch>
        </p:blipFill>
        <p:spPr>
          <a:xfrm>
            <a:off x="6523314" y="1236264"/>
            <a:ext cx="374003" cy="170001"/>
          </a:xfrm>
          <a:prstGeom prst="rect">
            <a:avLst/>
          </a:prstGeom>
        </p:spPr>
      </p:pic>
      <p:pic>
        <p:nvPicPr>
          <p:cNvPr id="580" name="Picture 579"/>
          <p:cNvPicPr>
            <a:picLocks noChangeAspect="1"/>
          </p:cNvPicPr>
          <p:nvPr/>
        </p:nvPicPr>
        <p:blipFill>
          <a:blip r:embed="rId157" cstate="print">
            <a:extLst>
              <a:ext uri="{28A0092B-C50C-407E-A947-70E740481C1C}">
                <a14:useLocalDpi xmlns:a14="http://schemas.microsoft.com/office/drawing/2010/main" val="0"/>
              </a:ext>
            </a:extLst>
          </a:blip>
          <a:stretch>
            <a:fillRect/>
          </a:stretch>
        </p:blipFill>
        <p:spPr>
          <a:xfrm>
            <a:off x="8722353" y="896483"/>
            <a:ext cx="274124" cy="191260"/>
          </a:xfrm>
          <a:prstGeom prst="rect">
            <a:avLst/>
          </a:prstGeom>
        </p:spPr>
      </p:pic>
      <p:pic>
        <p:nvPicPr>
          <p:cNvPr id="581" name="Picture 580"/>
          <p:cNvPicPr>
            <a:picLocks noChangeAspect="1"/>
          </p:cNvPicPr>
          <p:nvPr/>
        </p:nvPicPr>
        <p:blipFill>
          <a:blip r:embed="rId158" cstate="print">
            <a:extLst>
              <a:ext uri="{28A0092B-C50C-407E-A947-70E740481C1C}">
                <a14:useLocalDpi xmlns:a14="http://schemas.microsoft.com/office/drawing/2010/main" val="0"/>
              </a:ext>
            </a:extLst>
          </a:blip>
          <a:stretch>
            <a:fillRect/>
          </a:stretch>
        </p:blipFill>
        <p:spPr>
          <a:xfrm>
            <a:off x="7613943" y="1135056"/>
            <a:ext cx="292017" cy="256601"/>
          </a:xfrm>
          <a:prstGeom prst="rect">
            <a:avLst/>
          </a:prstGeom>
        </p:spPr>
      </p:pic>
      <p:pic>
        <p:nvPicPr>
          <p:cNvPr id="582" name="Picture 581"/>
          <p:cNvPicPr>
            <a:picLocks noChangeAspect="1"/>
          </p:cNvPicPr>
          <p:nvPr/>
        </p:nvPicPr>
        <p:blipFill>
          <a:blip r:embed="rId159" cstate="print">
            <a:extLst>
              <a:ext uri="{28A0092B-C50C-407E-A947-70E740481C1C}">
                <a14:useLocalDpi xmlns:a14="http://schemas.microsoft.com/office/drawing/2010/main" val="0"/>
              </a:ext>
            </a:extLst>
          </a:blip>
          <a:stretch>
            <a:fillRect/>
          </a:stretch>
        </p:blipFill>
        <p:spPr>
          <a:xfrm>
            <a:off x="5058737" y="2036023"/>
            <a:ext cx="521376" cy="112241"/>
          </a:xfrm>
          <a:prstGeom prst="rect">
            <a:avLst/>
          </a:prstGeom>
        </p:spPr>
      </p:pic>
      <p:pic>
        <p:nvPicPr>
          <p:cNvPr id="583" name="Picture 582"/>
          <p:cNvPicPr>
            <a:picLocks noChangeAspect="1"/>
          </p:cNvPicPr>
          <p:nvPr/>
        </p:nvPicPr>
        <p:blipFill rotWithShape="1">
          <a:blip r:embed="rId160" cstate="print">
            <a:extLst>
              <a:ext uri="{28A0092B-C50C-407E-A947-70E740481C1C}">
                <a14:useLocalDpi xmlns:a14="http://schemas.microsoft.com/office/drawing/2010/main" val="0"/>
              </a:ext>
            </a:extLst>
          </a:blip>
          <a:srcRect r="70003"/>
          <a:stretch/>
        </p:blipFill>
        <p:spPr>
          <a:xfrm>
            <a:off x="6279267" y="1075270"/>
            <a:ext cx="178862" cy="183778"/>
          </a:xfrm>
          <a:prstGeom prst="rect">
            <a:avLst/>
          </a:prstGeom>
        </p:spPr>
      </p:pic>
      <p:pic>
        <p:nvPicPr>
          <p:cNvPr id="584" name="Picture 583"/>
          <p:cNvPicPr>
            <a:picLocks noChangeAspect="1"/>
          </p:cNvPicPr>
          <p:nvPr/>
        </p:nvPicPr>
        <p:blipFill>
          <a:blip r:embed="rId161" cstate="print">
            <a:extLst>
              <a:ext uri="{28A0092B-C50C-407E-A947-70E740481C1C}">
                <a14:useLocalDpi xmlns:a14="http://schemas.microsoft.com/office/drawing/2010/main" val="0"/>
              </a:ext>
            </a:extLst>
          </a:blip>
          <a:stretch>
            <a:fillRect/>
          </a:stretch>
        </p:blipFill>
        <p:spPr>
          <a:xfrm>
            <a:off x="7030780" y="2238081"/>
            <a:ext cx="535443" cy="135645"/>
          </a:xfrm>
          <a:prstGeom prst="rect">
            <a:avLst/>
          </a:prstGeom>
        </p:spPr>
      </p:pic>
      <p:pic>
        <p:nvPicPr>
          <p:cNvPr id="585" name="Picture 584"/>
          <p:cNvPicPr>
            <a:picLocks noChangeAspect="1"/>
          </p:cNvPicPr>
          <p:nvPr/>
        </p:nvPicPr>
        <p:blipFill>
          <a:blip r:embed="rId162" cstate="print">
            <a:extLst>
              <a:ext uri="{28A0092B-C50C-407E-A947-70E740481C1C}">
                <a14:useLocalDpi xmlns:a14="http://schemas.microsoft.com/office/drawing/2010/main" val="0"/>
              </a:ext>
            </a:extLst>
          </a:blip>
          <a:stretch>
            <a:fillRect/>
          </a:stretch>
        </p:blipFill>
        <p:spPr>
          <a:xfrm>
            <a:off x="6770445" y="1738464"/>
            <a:ext cx="324641" cy="227583"/>
          </a:xfrm>
          <a:prstGeom prst="rect">
            <a:avLst/>
          </a:prstGeom>
        </p:spPr>
      </p:pic>
      <p:pic>
        <p:nvPicPr>
          <p:cNvPr id="586" name="Picture 585"/>
          <p:cNvPicPr>
            <a:picLocks noChangeAspect="1"/>
          </p:cNvPicPr>
          <p:nvPr/>
        </p:nvPicPr>
        <p:blipFill>
          <a:blip r:embed="rId163" cstate="print">
            <a:extLst>
              <a:ext uri="{28A0092B-C50C-407E-A947-70E740481C1C}">
                <a14:useLocalDpi xmlns:a14="http://schemas.microsoft.com/office/drawing/2010/main" val="0"/>
              </a:ext>
            </a:extLst>
          </a:blip>
          <a:stretch>
            <a:fillRect/>
          </a:stretch>
        </p:blipFill>
        <p:spPr>
          <a:xfrm>
            <a:off x="8437577" y="1149808"/>
            <a:ext cx="524324" cy="143315"/>
          </a:xfrm>
          <a:prstGeom prst="rect">
            <a:avLst/>
          </a:prstGeom>
        </p:spPr>
      </p:pic>
      <p:pic>
        <p:nvPicPr>
          <p:cNvPr id="587" name="Picture 586"/>
          <p:cNvPicPr>
            <a:picLocks noChangeAspect="1"/>
          </p:cNvPicPr>
          <p:nvPr/>
        </p:nvPicPr>
        <p:blipFill>
          <a:blip r:embed="rId164" cstate="print">
            <a:extLst>
              <a:ext uri="{28A0092B-C50C-407E-A947-70E740481C1C}">
                <a14:useLocalDpi xmlns:a14="http://schemas.microsoft.com/office/drawing/2010/main" val="0"/>
              </a:ext>
            </a:extLst>
          </a:blip>
          <a:stretch>
            <a:fillRect/>
          </a:stretch>
        </p:blipFill>
        <p:spPr>
          <a:xfrm>
            <a:off x="7007654" y="1110141"/>
            <a:ext cx="550335" cy="128611"/>
          </a:xfrm>
          <a:prstGeom prst="rect">
            <a:avLst/>
          </a:prstGeom>
        </p:spPr>
      </p:pic>
      <p:pic>
        <p:nvPicPr>
          <p:cNvPr id="588" name="Picture 587"/>
          <p:cNvPicPr>
            <a:picLocks noChangeAspect="1"/>
          </p:cNvPicPr>
          <p:nvPr/>
        </p:nvPicPr>
        <p:blipFill>
          <a:blip r:embed="rId165" cstate="print">
            <a:extLst>
              <a:ext uri="{28A0092B-C50C-407E-A947-70E740481C1C}">
                <a14:useLocalDpi xmlns:a14="http://schemas.microsoft.com/office/drawing/2010/main" val="0"/>
              </a:ext>
            </a:extLst>
          </a:blip>
          <a:stretch>
            <a:fillRect/>
          </a:stretch>
        </p:blipFill>
        <p:spPr>
          <a:xfrm>
            <a:off x="6967723" y="1263061"/>
            <a:ext cx="519227" cy="107670"/>
          </a:xfrm>
          <a:prstGeom prst="rect">
            <a:avLst/>
          </a:prstGeom>
        </p:spPr>
      </p:pic>
      <p:pic>
        <p:nvPicPr>
          <p:cNvPr id="589" name="Picture 588"/>
          <p:cNvPicPr>
            <a:picLocks noChangeAspect="1"/>
          </p:cNvPicPr>
          <p:nvPr/>
        </p:nvPicPr>
        <p:blipFill>
          <a:blip r:embed="rId166" cstate="print">
            <a:extLst>
              <a:ext uri="{28A0092B-C50C-407E-A947-70E740481C1C}">
                <a14:useLocalDpi xmlns:a14="http://schemas.microsoft.com/office/drawing/2010/main" val="0"/>
              </a:ext>
            </a:extLst>
          </a:blip>
          <a:stretch>
            <a:fillRect/>
          </a:stretch>
        </p:blipFill>
        <p:spPr>
          <a:xfrm>
            <a:off x="7735924" y="1718960"/>
            <a:ext cx="408673" cy="190387"/>
          </a:xfrm>
          <a:prstGeom prst="rect">
            <a:avLst/>
          </a:prstGeom>
        </p:spPr>
      </p:pic>
      <p:pic>
        <p:nvPicPr>
          <p:cNvPr id="590" name="Picture 589"/>
          <p:cNvPicPr>
            <a:picLocks noChangeAspect="1"/>
          </p:cNvPicPr>
          <p:nvPr/>
        </p:nvPicPr>
        <p:blipFill>
          <a:blip r:embed="rId167" cstate="print">
            <a:extLst>
              <a:ext uri="{28A0092B-C50C-407E-A947-70E740481C1C}">
                <a14:useLocalDpi xmlns:a14="http://schemas.microsoft.com/office/drawing/2010/main" val="0"/>
              </a:ext>
            </a:extLst>
          </a:blip>
          <a:stretch>
            <a:fillRect/>
          </a:stretch>
        </p:blipFill>
        <p:spPr>
          <a:xfrm>
            <a:off x="5481044" y="1339651"/>
            <a:ext cx="275603" cy="137802"/>
          </a:xfrm>
          <a:prstGeom prst="rect">
            <a:avLst/>
          </a:prstGeom>
        </p:spPr>
      </p:pic>
      <p:pic>
        <p:nvPicPr>
          <p:cNvPr id="591" name="Picture 590"/>
          <p:cNvPicPr>
            <a:picLocks noChangeAspect="1"/>
          </p:cNvPicPr>
          <p:nvPr/>
        </p:nvPicPr>
        <p:blipFill>
          <a:blip r:embed="rId168" cstate="print">
            <a:extLst>
              <a:ext uri="{28A0092B-C50C-407E-A947-70E740481C1C}">
                <a14:useLocalDpi xmlns:a14="http://schemas.microsoft.com/office/drawing/2010/main" val="0"/>
              </a:ext>
            </a:extLst>
          </a:blip>
          <a:stretch>
            <a:fillRect/>
          </a:stretch>
        </p:blipFill>
        <p:spPr>
          <a:xfrm>
            <a:off x="7858185" y="884032"/>
            <a:ext cx="782798" cy="212823"/>
          </a:xfrm>
          <a:prstGeom prst="rect">
            <a:avLst/>
          </a:prstGeom>
        </p:spPr>
      </p:pic>
      <p:pic>
        <p:nvPicPr>
          <p:cNvPr id="592" name="Picture 591"/>
          <p:cNvPicPr>
            <a:picLocks noChangeAspect="1"/>
          </p:cNvPicPr>
          <p:nvPr/>
        </p:nvPicPr>
        <p:blipFill>
          <a:blip r:embed="rId169" cstate="print">
            <a:extLst>
              <a:ext uri="{28A0092B-C50C-407E-A947-70E740481C1C}">
                <a14:useLocalDpi xmlns:a14="http://schemas.microsoft.com/office/drawing/2010/main" val="0"/>
              </a:ext>
            </a:extLst>
          </a:blip>
          <a:stretch>
            <a:fillRect/>
          </a:stretch>
        </p:blipFill>
        <p:spPr>
          <a:xfrm>
            <a:off x="8258855" y="1667566"/>
            <a:ext cx="312159" cy="228624"/>
          </a:xfrm>
          <a:prstGeom prst="rect">
            <a:avLst/>
          </a:prstGeom>
        </p:spPr>
      </p:pic>
      <p:pic>
        <p:nvPicPr>
          <p:cNvPr id="593" name="Picture 592"/>
          <p:cNvPicPr>
            <a:picLocks noChangeAspect="1"/>
          </p:cNvPicPr>
          <p:nvPr/>
        </p:nvPicPr>
        <p:blipFill>
          <a:blip r:embed="rId170" cstate="print">
            <a:extLst>
              <a:ext uri="{28A0092B-C50C-407E-A947-70E740481C1C}">
                <a14:useLocalDpi xmlns:a14="http://schemas.microsoft.com/office/drawing/2010/main" val="0"/>
              </a:ext>
            </a:extLst>
          </a:blip>
          <a:stretch>
            <a:fillRect/>
          </a:stretch>
        </p:blipFill>
        <p:spPr>
          <a:xfrm>
            <a:off x="7049429" y="2426210"/>
            <a:ext cx="505100" cy="238344"/>
          </a:xfrm>
          <a:prstGeom prst="rect">
            <a:avLst/>
          </a:prstGeom>
        </p:spPr>
      </p:pic>
      <p:pic>
        <p:nvPicPr>
          <p:cNvPr id="594" name="Picture 593"/>
          <p:cNvPicPr>
            <a:picLocks noChangeAspect="1"/>
          </p:cNvPicPr>
          <p:nvPr/>
        </p:nvPicPr>
        <p:blipFill>
          <a:blip r:embed="rId171" cstate="print">
            <a:extLst>
              <a:ext uri="{28A0092B-C50C-407E-A947-70E740481C1C}">
                <a14:useLocalDpi xmlns:a14="http://schemas.microsoft.com/office/drawing/2010/main" val="0"/>
              </a:ext>
            </a:extLst>
          </a:blip>
          <a:stretch>
            <a:fillRect/>
          </a:stretch>
        </p:blipFill>
        <p:spPr>
          <a:xfrm>
            <a:off x="6314212" y="2441607"/>
            <a:ext cx="689727" cy="179593"/>
          </a:xfrm>
          <a:prstGeom prst="rect">
            <a:avLst/>
          </a:prstGeom>
        </p:spPr>
      </p:pic>
      <p:pic>
        <p:nvPicPr>
          <p:cNvPr id="595" name="Picture 594"/>
          <p:cNvPicPr>
            <a:picLocks noChangeAspect="1"/>
          </p:cNvPicPr>
          <p:nvPr/>
        </p:nvPicPr>
        <p:blipFill>
          <a:blip r:embed="rId172" cstate="print">
            <a:extLst>
              <a:ext uri="{28A0092B-C50C-407E-A947-70E740481C1C}">
                <a14:useLocalDpi xmlns:a14="http://schemas.microsoft.com/office/drawing/2010/main" val="0"/>
              </a:ext>
            </a:extLst>
          </a:blip>
          <a:stretch>
            <a:fillRect/>
          </a:stretch>
        </p:blipFill>
        <p:spPr>
          <a:xfrm>
            <a:off x="5089169" y="2436679"/>
            <a:ext cx="702525" cy="187340"/>
          </a:xfrm>
          <a:prstGeom prst="rect">
            <a:avLst/>
          </a:prstGeom>
        </p:spPr>
      </p:pic>
      <p:pic>
        <p:nvPicPr>
          <p:cNvPr id="596" name="Picture 595"/>
          <p:cNvPicPr>
            <a:picLocks noChangeAspect="1"/>
          </p:cNvPicPr>
          <p:nvPr/>
        </p:nvPicPr>
        <p:blipFill>
          <a:blip r:embed="rId173" cstate="print">
            <a:extLst>
              <a:ext uri="{28A0092B-C50C-407E-A947-70E740481C1C}">
                <a14:useLocalDpi xmlns:a14="http://schemas.microsoft.com/office/drawing/2010/main" val="0"/>
              </a:ext>
            </a:extLst>
          </a:blip>
          <a:stretch>
            <a:fillRect/>
          </a:stretch>
        </p:blipFill>
        <p:spPr>
          <a:xfrm>
            <a:off x="8276659" y="2384556"/>
            <a:ext cx="663094" cy="147124"/>
          </a:xfrm>
          <a:prstGeom prst="rect">
            <a:avLst/>
          </a:prstGeom>
        </p:spPr>
      </p:pic>
      <p:pic>
        <p:nvPicPr>
          <p:cNvPr id="597" name="Picture 596"/>
          <p:cNvPicPr>
            <a:picLocks noChangeAspect="1"/>
          </p:cNvPicPr>
          <p:nvPr/>
        </p:nvPicPr>
        <p:blipFill>
          <a:blip r:embed="rId174" cstate="print">
            <a:extLst>
              <a:ext uri="{28A0092B-C50C-407E-A947-70E740481C1C}">
                <a14:useLocalDpi xmlns:a14="http://schemas.microsoft.com/office/drawing/2010/main" val="0"/>
              </a:ext>
            </a:extLst>
          </a:blip>
          <a:stretch>
            <a:fillRect/>
          </a:stretch>
        </p:blipFill>
        <p:spPr>
          <a:xfrm>
            <a:off x="7224509" y="1428426"/>
            <a:ext cx="511415" cy="217351"/>
          </a:xfrm>
          <a:prstGeom prst="rect">
            <a:avLst/>
          </a:prstGeom>
        </p:spPr>
      </p:pic>
      <p:pic>
        <p:nvPicPr>
          <p:cNvPr id="598" name="Picture 597"/>
          <p:cNvPicPr>
            <a:picLocks noChangeAspect="1"/>
          </p:cNvPicPr>
          <p:nvPr/>
        </p:nvPicPr>
        <p:blipFill>
          <a:blip r:embed="rId175" cstate="print">
            <a:extLst>
              <a:ext uri="{28A0092B-C50C-407E-A947-70E740481C1C}">
                <a14:useLocalDpi xmlns:a14="http://schemas.microsoft.com/office/drawing/2010/main" val="0"/>
              </a:ext>
            </a:extLst>
          </a:blip>
          <a:stretch>
            <a:fillRect/>
          </a:stretch>
        </p:blipFill>
        <p:spPr>
          <a:xfrm>
            <a:off x="7980548" y="1126684"/>
            <a:ext cx="365046" cy="148089"/>
          </a:xfrm>
          <a:prstGeom prst="rect">
            <a:avLst/>
          </a:prstGeom>
        </p:spPr>
      </p:pic>
      <p:pic>
        <p:nvPicPr>
          <p:cNvPr id="599" name="Picture 598"/>
          <p:cNvPicPr>
            <a:picLocks noChangeAspect="1"/>
          </p:cNvPicPr>
          <p:nvPr/>
        </p:nvPicPr>
        <p:blipFill rotWithShape="1">
          <a:blip r:embed="rId176" cstate="print">
            <a:extLst>
              <a:ext uri="{28A0092B-C50C-407E-A947-70E740481C1C}">
                <a14:useLocalDpi xmlns:a14="http://schemas.microsoft.com/office/drawing/2010/main" val="0"/>
              </a:ext>
            </a:extLst>
          </a:blip>
          <a:srcRect l="5421" t="10516"/>
          <a:stretch/>
        </p:blipFill>
        <p:spPr>
          <a:xfrm>
            <a:off x="6581420" y="1067517"/>
            <a:ext cx="351994" cy="133212"/>
          </a:xfrm>
          <a:prstGeom prst="rect">
            <a:avLst/>
          </a:prstGeom>
        </p:spPr>
      </p:pic>
      <p:pic>
        <p:nvPicPr>
          <p:cNvPr id="600" name="Picture 599"/>
          <p:cNvPicPr>
            <a:picLocks noChangeAspect="1"/>
          </p:cNvPicPr>
          <p:nvPr/>
        </p:nvPicPr>
        <p:blipFill>
          <a:blip r:embed="rId177" cstate="print">
            <a:extLst>
              <a:ext uri="{28A0092B-C50C-407E-A947-70E740481C1C}">
                <a14:useLocalDpi xmlns:a14="http://schemas.microsoft.com/office/drawing/2010/main" val="0"/>
              </a:ext>
            </a:extLst>
          </a:blip>
          <a:stretch>
            <a:fillRect/>
          </a:stretch>
        </p:blipFill>
        <p:spPr>
          <a:xfrm>
            <a:off x="7119695" y="901219"/>
            <a:ext cx="622814" cy="193287"/>
          </a:xfrm>
          <a:prstGeom prst="rect">
            <a:avLst/>
          </a:prstGeom>
        </p:spPr>
      </p:pic>
      <p:pic>
        <p:nvPicPr>
          <p:cNvPr id="601" name="Picture 600"/>
          <p:cNvPicPr>
            <a:picLocks noChangeAspect="1"/>
          </p:cNvPicPr>
          <p:nvPr/>
        </p:nvPicPr>
        <p:blipFill>
          <a:blip r:embed="rId178" cstate="print">
            <a:extLst>
              <a:ext uri="{28A0092B-C50C-407E-A947-70E740481C1C}">
                <a14:useLocalDpi xmlns:a14="http://schemas.microsoft.com/office/drawing/2010/main" val="0"/>
              </a:ext>
            </a:extLst>
          </a:blip>
          <a:stretch>
            <a:fillRect/>
          </a:stretch>
        </p:blipFill>
        <p:spPr>
          <a:xfrm>
            <a:off x="7788424" y="1459321"/>
            <a:ext cx="479349" cy="221186"/>
          </a:xfrm>
          <a:prstGeom prst="rect">
            <a:avLst/>
          </a:prstGeom>
        </p:spPr>
      </p:pic>
      <p:pic>
        <p:nvPicPr>
          <p:cNvPr id="602" name="Picture 601"/>
          <p:cNvPicPr>
            <a:picLocks noChangeAspect="1"/>
          </p:cNvPicPr>
          <p:nvPr/>
        </p:nvPicPr>
        <p:blipFill>
          <a:blip r:embed="rId179" cstate="print">
            <a:extLst>
              <a:ext uri="{28A0092B-C50C-407E-A947-70E740481C1C}">
                <a14:useLocalDpi xmlns:a14="http://schemas.microsoft.com/office/drawing/2010/main" val="0"/>
              </a:ext>
            </a:extLst>
          </a:blip>
          <a:stretch>
            <a:fillRect/>
          </a:stretch>
        </p:blipFill>
        <p:spPr>
          <a:xfrm>
            <a:off x="7629211" y="2004148"/>
            <a:ext cx="707020" cy="135328"/>
          </a:xfrm>
          <a:prstGeom prst="rect">
            <a:avLst/>
          </a:prstGeom>
        </p:spPr>
      </p:pic>
      <p:pic>
        <p:nvPicPr>
          <p:cNvPr id="603" name="Picture 602"/>
          <p:cNvPicPr>
            <a:picLocks noChangeAspect="1"/>
          </p:cNvPicPr>
          <p:nvPr/>
        </p:nvPicPr>
        <p:blipFill rotWithShape="1">
          <a:blip r:embed="rId180" cstate="print">
            <a:extLst>
              <a:ext uri="{28A0092B-C50C-407E-A947-70E740481C1C}">
                <a14:useLocalDpi xmlns:a14="http://schemas.microsoft.com/office/drawing/2010/main" val="0"/>
              </a:ext>
            </a:extLst>
          </a:blip>
          <a:srcRect t="27385" b="33793"/>
          <a:stretch/>
        </p:blipFill>
        <p:spPr>
          <a:xfrm>
            <a:off x="7179330" y="1733159"/>
            <a:ext cx="474300" cy="184136"/>
          </a:xfrm>
          <a:prstGeom prst="rect">
            <a:avLst/>
          </a:prstGeom>
        </p:spPr>
      </p:pic>
      <p:pic>
        <p:nvPicPr>
          <p:cNvPr id="604" name="Picture 603"/>
          <p:cNvPicPr>
            <a:picLocks noChangeAspect="1"/>
          </p:cNvPicPr>
          <p:nvPr/>
        </p:nvPicPr>
        <p:blipFill>
          <a:blip r:embed="rId181" cstate="print">
            <a:extLst>
              <a:ext uri="{28A0092B-C50C-407E-A947-70E740481C1C}">
                <a14:useLocalDpi xmlns:a14="http://schemas.microsoft.com/office/drawing/2010/main" val="0"/>
              </a:ext>
            </a:extLst>
          </a:blip>
          <a:stretch>
            <a:fillRect/>
          </a:stretch>
        </p:blipFill>
        <p:spPr>
          <a:xfrm>
            <a:off x="6773311" y="2033334"/>
            <a:ext cx="496437" cy="135279"/>
          </a:xfrm>
          <a:prstGeom prst="rect">
            <a:avLst/>
          </a:prstGeom>
        </p:spPr>
      </p:pic>
      <p:pic>
        <p:nvPicPr>
          <p:cNvPr id="605" name="Picture 604"/>
          <p:cNvPicPr>
            <a:picLocks noChangeAspect="1"/>
          </p:cNvPicPr>
          <p:nvPr/>
        </p:nvPicPr>
        <p:blipFill>
          <a:blip r:embed="rId182" cstate="print">
            <a:extLst>
              <a:ext uri="{28A0092B-C50C-407E-A947-70E740481C1C}">
                <a14:useLocalDpi xmlns:a14="http://schemas.microsoft.com/office/drawing/2010/main" val="0"/>
              </a:ext>
            </a:extLst>
          </a:blip>
          <a:stretch>
            <a:fillRect/>
          </a:stretch>
        </p:blipFill>
        <p:spPr>
          <a:xfrm>
            <a:off x="5760103" y="1479693"/>
            <a:ext cx="624088" cy="117953"/>
          </a:xfrm>
          <a:prstGeom prst="rect">
            <a:avLst/>
          </a:prstGeom>
        </p:spPr>
      </p:pic>
      <p:pic>
        <p:nvPicPr>
          <p:cNvPr id="606" name="Picture 605"/>
          <p:cNvPicPr>
            <a:picLocks noChangeAspect="1"/>
          </p:cNvPicPr>
          <p:nvPr/>
        </p:nvPicPr>
        <p:blipFill rotWithShape="1">
          <a:blip r:embed="rId183" cstate="print">
            <a:extLst>
              <a:ext uri="{28A0092B-C50C-407E-A947-70E740481C1C}">
                <a14:useLocalDpi xmlns:a14="http://schemas.microsoft.com/office/drawing/2010/main" val="0"/>
              </a:ext>
            </a:extLst>
          </a:blip>
          <a:srcRect t="13282" b="16759"/>
          <a:stretch/>
        </p:blipFill>
        <p:spPr>
          <a:xfrm>
            <a:off x="5030972" y="1757425"/>
            <a:ext cx="357513" cy="250114"/>
          </a:xfrm>
          <a:prstGeom prst="rect">
            <a:avLst/>
          </a:prstGeom>
        </p:spPr>
      </p:pic>
      <p:pic>
        <p:nvPicPr>
          <p:cNvPr id="607" name="Picture 606"/>
          <p:cNvPicPr>
            <a:picLocks noChangeAspect="1"/>
          </p:cNvPicPr>
          <p:nvPr/>
        </p:nvPicPr>
        <p:blipFill>
          <a:blip r:embed="rId184" cstate="print">
            <a:extLst>
              <a:ext uri="{28A0092B-C50C-407E-A947-70E740481C1C}">
                <a14:useLocalDpi xmlns:a14="http://schemas.microsoft.com/office/drawing/2010/main" val="0"/>
              </a:ext>
            </a:extLst>
          </a:blip>
          <a:stretch>
            <a:fillRect/>
          </a:stretch>
        </p:blipFill>
        <p:spPr>
          <a:xfrm>
            <a:off x="4998623" y="2220182"/>
            <a:ext cx="766364" cy="150536"/>
          </a:xfrm>
          <a:prstGeom prst="rect">
            <a:avLst/>
          </a:prstGeom>
        </p:spPr>
      </p:pic>
      <p:pic>
        <p:nvPicPr>
          <p:cNvPr id="608" name="Picture 607"/>
          <p:cNvPicPr>
            <a:picLocks noChangeAspect="1"/>
          </p:cNvPicPr>
          <p:nvPr/>
        </p:nvPicPr>
        <p:blipFill>
          <a:blip r:embed="rId185" cstate="print">
            <a:extLst>
              <a:ext uri="{28A0092B-C50C-407E-A947-70E740481C1C}">
                <a14:useLocalDpi xmlns:a14="http://schemas.microsoft.com/office/drawing/2010/main" val="0"/>
              </a:ext>
            </a:extLst>
          </a:blip>
          <a:stretch>
            <a:fillRect/>
          </a:stretch>
        </p:blipFill>
        <p:spPr>
          <a:xfrm>
            <a:off x="8655284" y="1710356"/>
            <a:ext cx="324808" cy="227365"/>
          </a:xfrm>
          <a:prstGeom prst="rect">
            <a:avLst/>
          </a:prstGeom>
        </p:spPr>
      </p:pic>
      <p:pic>
        <p:nvPicPr>
          <p:cNvPr id="609" name="Picture 2" descr="http://maitlan.assets.d3r.com/images/blog-gallery/1433-p2p-logo.png"/>
          <p:cNvPicPr>
            <a:picLocks noChangeAspect="1" noChangeArrowheads="1"/>
          </p:cNvPicPr>
          <p:nvPr/>
        </p:nvPicPr>
        <p:blipFill rotWithShape="1">
          <a:blip r:embed="rId186" cstate="print">
            <a:extLst>
              <a:ext uri="{28A0092B-C50C-407E-A947-70E740481C1C}">
                <a14:useLocalDpi xmlns:a14="http://schemas.microsoft.com/office/drawing/2010/main" val="0"/>
              </a:ext>
            </a:extLst>
          </a:blip>
          <a:srcRect t="24745" b="23848"/>
          <a:stretch/>
        </p:blipFill>
        <p:spPr bwMode="auto">
          <a:xfrm>
            <a:off x="5008917" y="1082617"/>
            <a:ext cx="571195" cy="209740"/>
          </a:xfrm>
          <a:prstGeom prst="rect">
            <a:avLst/>
          </a:prstGeom>
          <a:noFill/>
          <a:extLst>
            <a:ext uri="{909E8E84-426E-40DD-AFC4-6F175D3DCCD1}">
              <a14:hiddenFill xmlns:a14="http://schemas.microsoft.com/office/drawing/2010/main">
                <a:solidFill>
                  <a:srgbClr val="FFFFFF"/>
                </a:solidFill>
              </a14:hiddenFill>
            </a:ext>
          </a:extLst>
        </p:spPr>
      </p:pic>
      <p:pic>
        <p:nvPicPr>
          <p:cNvPr id="610" name="Picture 609"/>
          <p:cNvPicPr>
            <a:picLocks noChangeAspect="1"/>
          </p:cNvPicPr>
          <p:nvPr/>
        </p:nvPicPr>
        <p:blipFill rotWithShape="1">
          <a:blip r:embed="rId187" cstate="print">
            <a:extLst>
              <a:ext uri="{28A0092B-C50C-407E-A947-70E740481C1C}">
                <a14:useLocalDpi xmlns:a14="http://schemas.microsoft.com/office/drawing/2010/main" val="0"/>
              </a:ext>
            </a:extLst>
          </a:blip>
          <a:srcRect t="31100" b="34880"/>
          <a:stretch/>
        </p:blipFill>
        <p:spPr>
          <a:xfrm>
            <a:off x="5923360" y="1275602"/>
            <a:ext cx="540043" cy="183720"/>
          </a:xfrm>
          <a:prstGeom prst="rect">
            <a:avLst/>
          </a:prstGeom>
        </p:spPr>
      </p:pic>
      <p:pic>
        <p:nvPicPr>
          <p:cNvPr id="611" name="Picture 610"/>
          <p:cNvPicPr>
            <a:picLocks noChangeAspect="1"/>
          </p:cNvPicPr>
          <p:nvPr/>
        </p:nvPicPr>
        <p:blipFill rotWithShape="1">
          <a:blip r:embed="rId188" cstate="print">
            <a:extLst>
              <a:ext uri="{28A0092B-C50C-407E-A947-70E740481C1C}">
                <a14:useLocalDpi xmlns:a14="http://schemas.microsoft.com/office/drawing/2010/main" val="0"/>
              </a:ext>
            </a:extLst>
          </a:blip>
          <a:srcRect t="26032" b="34933"/>
          <a:stretch/>
        </p:blipFill>
        <p:spPr>
          <a:xfrm>
            <a:off x="5584855" y="1823373"/>
            <a:ext cx="485258" cy="189422"/>
          </a:xfrm>
          <a:prstGeom prst="rect">
            <a:avLst/>
          </a:prstGeom>
        </p:spPr>
      </p:pic>
      <p:pic>
        <p:nvPicPr>
          <p:cNvPr id="612" name="Picture 611"/>
          <p:cNvPicPr>
            <a:picLocks noChangeAspect="1"/>
          </p:cNvPicPr>
          <p:nvPr/>
        </p:nvPicPr>
        <p:blipFill>
          <a:blip r:embed="rId189" cstate="print">
            <a:extLst>
              <a:ext uri="{28A0092B-C50C-407E-A947-70E740481C1C}">
                <a14:useLocalDpi xmlns:a14="http://schemas.microsoft.com/office/drawing/2010/main" val="0"/>
              </a:ext>
            </a:extLst>
          </a:blip>
          <a:stretch>
            <a:fillRect/>
          </a:stretch>
        </p:blipFill>
        <p:spPr>
          <a:xfrm>
            <a:off x="4995034" y="892743"/>
            <a:ext cx="840454" cy="133657"/>
          </a:xfrm>
          <a:prstGeom prst="rect">
            <a:avLst/>
          </a:prstGeom>
        </p:spPr>
      </p:pic>
      <p:pic>
        <p:nvPicPr>
          <p:cNvPr id="613" name="Picture 612"/>
          <p:cNvPicPr>
            <a:picLocks noChangeAspect="1"/>
          </p:cNvPicPr>
          <p:nvPr/>
        </p:nvPicPr>
        <p:blipFill>
          <a:blip r:embed="rId190" cstate="print">
            <a:extLst>
              <a:ext uri="{28A0092B-C50C-407E-A947-70E740481C1C}">
                <a14:useLocalDpi xmlns:a14="http://schemas.microsoft.com/office/drawing/2010/main" val="0"/>
              </a:ext>
            </a:extLst>
          </a:blip>
          <a:stretch>
            <a:fillRect/>
          </a:stretch>
        </p:blipFill>
        <p:spPr>
          <a:xfrm>
            <a:off x="8413093" y="1988034"/>
            <a:ext cx="573291" cy="152343"/>
          </a:xfrm>
          <a:prstGeom prst="rect">
            <a:avLst/>
          </a:prstGeom>
        </p:spPr>
      </p:pic>
      <p:pic>
        <p:nvPicPr>
          <p:cNvPr id="614" name="Picture 2" descr="http://s3-eu-west-1.amazonaws.com/uktv-refresh/adman_assets/img/halfords_logo.jpg"/>
          <p:cNvPicPr>
            <a:picLocks noChangeAspect="1" noChangeArrowheads="1"/>
          </p:cNvPicPr>
          <p:nvPr/>
        </p:nvPicPr>
        <p:blipFill rotWithShape="1">
          <a:blip r:embed="rId191" cstate="print">
            <a:extLst>
              <a:ext uri="{28A0092B-C50C-407E-A947-70E740481C1C}">
                <a14:useLocalDpi xmlns:a14="http://schemas.microsoft.com/office/drawing/2010/main" val="0"/>
              </a:ext>
            </a:extLst>
          </a:blip>
          <a:srcRect t="32037" b="35636"/>
          <a:stretch/>
        </p:blipFill>
        <p:spPr bwMode="auto">
          <a:xfrm>
            <a:off x="5696955" y="2064341"/>
            <a:ext cx="579905" cy="138692"/>
          </a:xfrm>
          <a:prstGeom prst="rect">
            <a:avLst/>
          </a:prstGeom>
          <a:noFill/>
          <a:extLst>
            <a:ext uri="{909E8E84-426E-40DD-AFC4-6F175D3DCCD1}">
              <a14:hiddenFill xmlns:a14="http://schemas.microsoft.com/office/drawing/2010/main">
                <a:solidFill>
                  <a:srgbClr val="FFFFFF"/>
                </a:solidFill>
              </a14:hiddenFill>
            </a:ext>
          </a:extLst>
        </p:spPr>
      </p:pic>
      <p:pic>
        <p:nvPicPr>
          <p:cNvPr id="615" name="Picture 614"/>
          <p:cNvPicPr>
            <a:picLocks noChangeAspect="1"/>
          </p:cNvPicPr>
          <p:nvPr/>
        </p:nvPicPr>
        <p:blipFill rotWithShape="1">
          <a:blip r:embed="rId192"/>
          <a:srcRect l="25431" r="25886"/>
          <a:stretch/>
        </p:blipFill>
        <p:spPr>
          <a:xfrm>
            <a:off x="8410449" y="1335012"/>
            <a:ext cx="181358" cy="279389"/>
          </a:xfrm>
          <a:prstGeom prst="rect">
            <a:avLst/>
          </a:prstGeom>
        </p:spPr>
      </p:pic>
      <p:pic>
        <p:nvPicPr>
          <p:cNvPr id="616" name="Picture 615"/>
          <p:cNvPicPr>
            <a:picLocks noChangeAspect="1"/>
          </p:cNvPicPr>
          <p:nvPr/>
        </p:nvPicPr>
        <p:blipFill>
          <a:blip r:embed="rId193" cstate="print">
            <a:extLst>
              <a:ext uri="{28A0092B-C50C-407E-A947-70E740481C1C}">
                <a14:useLocalDpi xmlns:a14="http://schemas.microsoft.com/office/drawing/2010/main" val="0"/>
              </a:ext>
            </a:extLst>
          </a:blip>
          <a:stretch>
            <a:fillRect/>
          </a:stretch>
        </p:blipFill>
        <p:spPr>
          <a:xfrm>
            <a:off x="7320610" y="1927531"/>
            <a:ext cx="258869" cy="249841"/>
          </a:xfrm>
          <a:prstGeom prst="rect">
            <a:avLst/>
          </a:prstGeom>
        </p:spPr>
      </p:pic>
      <p:pic>
        <p:nvPicPr>
          <p:cNvPr id="617" name="Picture 14" descr="https://upload.wikimedia.org/wikipedia/commons/thumb/1/12/UBM_plc_logo.svg/2000px-UBM_plc_logo.svg.png"/>
          <p:cNvPicPr>
            <a:picLocks noChangeAspect="1" noChangeArrowheads="1"/>
          </p:cNvPicPr>
          <p:nvPr/>
        </p:nvPicPr>
        <p:blipFill>
          <a:blip r:embed="rId194" cstate="print">
            <a:extLst>
              <a:ext uri="{28A0092B-C50C-407E-A947-70E740481C1C}">
                <a14:useLocalDpi xmlns:a14="http://schemas.microsoft.com/office/drawing/2010/main" val="0"/>
              </a:ext>
            </a:extLst>
          </a:blip>
          <a:srcRect/>
          <a:stretch>
            <a:fillRect/>
          </a:stretch>
        </p:blipFill>
        <p:spPr bwMode="auto">
          <a:xfrm>
            <a:off x="6359905" y="1866128"/>
            <a:ext cx="227492" cy="284592"/>
          </a:xfrm>
          <a:prstGeom prst="rect">
            <a:avLst/>
          </a:prstGeom>
          <a:noFill/>
          <a:extLst>
            <a:ext uri="{909E8E84-426E-40DD-AFC4-6F175D3DCCD1}">
              <a14:hiddenFill xmlns:a14="http://schemas.microsoft.com/office/drawing/2010/main">
                <a:solidFill>
                  <a:srgbClr val="FFFFFF"/>
                </a:solidFill>
              </a14:hiddenFill>
            </a:ext>
          </a:extLst>
        </p:spPr>
      </p:pic>
      <p:pic>
        <p:nvPicPr>
          <p:cNvPr id="618" name="Picture 18" descr="http://www.tughans.com/wp-content/uploads/2016/01/experian-logo-square.jpg"/>
          <p:cNvPicPr>
            <a:picLocks noChangeAspect="1" noChangeArrowheads="1"/>
          </p:cNvPicPr>
          <p:nvPr/>
        </p:nvPicPr>
        <p:blipFill>
          <a:blip r:embed="rId195" cstate="print">
            <a:extLst>
              <a:ext uri="{28A0092B-C50C-407E-A947-70E740481C1C}">
                <a14:useLocalDpi xmlns:a14="http://schemas.microsoft.com/office/drawing/2010/main" val="0"/>
              </a:ext>
            </a:extLst>
          </a:blip>
          <a:srcRect/>
          <a:stretch>
            <a:fillRect/>
          </a:stretch>
        </p:blipFill>
        <p:spPr bwMode="auto">
          <a:xfrm>
            <a:off x="8648805" y="1323231"/>
            <a:ext cx="373623" cy="373623"/>
          </a:xfrm>
          <a:prstGeom prst="rect">
            <a:avLst/>
          </a:prstGeom>
          <a:noFill/>
          <a:extLst>
            <a:ext uri="{909E8E84-426E-40DD-AFC4-6F175D3DCCD1}">
              <a14:hiddenFill xmlns:a14="http://schemas.microsoft.com/office/drawing/2010/main">
                <a:solidFill>
                  <a:srgbClr val="FFFFFF"/>
                </a:solidFill>
              </a14:hiddenFill>
            </a:ext>
          </a:extLst>
        </p:spPr>
      </p:pic>
      <p:pic>
        <p:nvPicPr>
          <p:cNvPr id="619" name="Picture 34" descr="https://upload.wikimedia.org/wikipedia/en/thumb/3/32/Elementis_logo.svg/1280px-Elementis_logo.svg.png"/>
          <p:cNvPicPr>
            <a:picLocks noChangeAspect="1" noChangeArrowheads="1"/>
          </p:cNvPicPr>
          <p:nvPr/>
        </p:nvPicPr>
        <p:blipFill>
          <a:blip r:embed="rId196" cstate="print">
            <a:extLst>
              <a:ext uri="{28A0092B-C50C-407E-A947-70E740481C1C}">
                <a14:useLocalDpi xmlns:a14="http://schemas.microsoft.com/office/drawing/2010/main" val="0"/>
              </a:ext>
            </a:extLst>
          </a:blip>
          <a:srcRect/>
          <a:stretch>
            <a:fillRect/>
          </a:stretch>
        </p:blipFill>
        <p:spPr bwMode="auto">
          <a:xfrm>
            <a:off x="6497022" y="2239616"/>
            <a:ext cx="482575" cy="130069"/>
          </a:xfrm>
          <a:prstGeom prst="rect">
            <a:avLst/>
          </a:prstGeom>
          <a:noFill/>
          <a:extLst>
            <a:ext uri="{909E8E84-426E-40DD-AFC4-6F175D3DCCD1}">
              <a14:hiddenFill xmlns:a14="http://schemas.microsoft.com/office/drawing/2010/main">
                <a:solidFill>
                  <a:srgbClr val="FFFFFF"/>
                </a:solidFill>
              </a14:hiddenFill>
            </a:ext>
          </a:extLst>
        </p:spPr>
      </p:pic>
      <p:pic>
        <p:nvPicPr>
          <p:cNvPr id="620" name="Picture 38" descr="https://upload.wikimedia.org/wikipedia/en/f/f0/Crh_logo.png"/>
          <p:cNvPicPr>
            <a:picLocks noChangeAspect="1" noChangeArrowheads="1"/>
          </p:cNvPicPr>
          <p:nvPr/>
        </p:nvPicPr>
        <p:blipFill>
          <a:blip r:embed="rId197" cstate="print">
            <a:extLst>
              <a:ext uri="{28A0092B-C50C-407E-A947-70E740481C1C}">
                <a14:useLocalDpi xmlns:a14="http://schemas.microsoft.com/office/drawing/2010/main" val="0"/>
              </a:ext>
            </a:extLst>
          </a:blip>
          <a:srcRect/>
          <a:stretch>
            <a:fillRect/>
          </a:stretch>
        </p:blipFill>
        <p:spPr bwMode="auto">
          <a:xfrm>
            <a:off x="6523799" y="1444246"/>
            <a:ext cx="183252" cy="192414"/>
          </a:xfrm>
          <a:prstGeom prst="rect">
            <a:avLst/>
          </a:prstGeom>
          <a:noFill/>
          <a:extLst>
            <a:ext uri="{909E8E84-426E-40DD-AFC4-6F175D3DCCD1}">
              <a14:hiddenFill xmlns:a14="http://schemas.microsoft.com/office/drawing/2010/main">
                <a:solidFill>
                  <a:srgbClr val="FFFFFF"/>
                </a:solidFill>
              </a14:hiddenFill>
            </a:ext>
          </a:extLst>
        </p:spPr>
      </p:pic>
      <p:pic>
        <p:nvPicPr>
          <p:cNvPr id="621" name="Picture 620"/>
          <p:cNvPicPr>
            <a:picLocks noChangeAspect="1"/>
          </p:cNvPicPr>
          <p:nvPr/>
        </p:nvPicPr>
        <p:blipFill>
          <a:blip r:embed="rId198" cstate="print">
            <a:extLst>
              <a:ext uri="{28A0092B-C50C-407E-A947-70E740481C1C}">
                <a14:useLocalDpi xmlns:a14="http://schemas.microsoft.com/office/drawing/2010/main" val="0"/>
              </a:ext>
            </a:extLst>
          </a:blip>
          <a:stretch>
            <a:fillRect/>
          </a:stretch>
        </p:blipFill>
        <p:spPr>
          <a:xfrm>
            <a:off x="5058953" y="1346254"/>
            <a:ext cx="280248" cy="126005"/>
          </a:xfrm>
          <a:prstGeom prst="rect">
            <a:avLst/>
          </a:prstGeom>
        </p:spPr>
      </p:pic>
      <p:pic>
        <p:nvPicPr>
          <p:cNvPr id="622" name="Picture 70" descr="Image result for hargreaves lansdown logo"/>
          <p:cNvPicPr>
            <a:picLocks noChangeAspect="1" noChangeArrowheads="1"/>
          </p:cNvPicPr>
          <p:nvPr/>
        </p:nvPicPr>
        <p:blipFill rotWithShape="1">
          <a:blip r:embed="rId199" cstate="print">
            <a:extLst>
              <a:ext uri="{28A0092B-C50C-407E-A947-70E740481C1C}">
                <a14:useLocalDpi xmlns:a14="http://schemas.microsoft.com/office/drawing/2010/main" val="0"/>
              </a:ext>
            </a:extLst>
          </a:blip>
          <a:srcRect l="7790" t="20394" r="7214" b="22998"/>
          <a:stretch/>
        </p:blipFill>
        <p:spPr bwMode="auto">
          <a:xfrm>
            <a:off x="8464582" y="2168874"/>
            <a:ext cx="505150" cy="168219"/>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72" descr="Image result for london stock exchange logo"/>
          <p:cNvPicPr>
            <a:picLocks noChangeAspect="1" noChangeArrowheads="1"/>
          </p:cNvPicPr>
          <p:nvPr/>
        </p:nvPicPr>
        <p:blipFill>
          <a:blip r:embed="rId200" cstate="print">
            <a:extLst>
              <a:ext uri="{28A0092B-C50C-407E-A947-70E740481C1C}">
                <a14:useLocalDpi xmlns:a14="http://schemas.microsoft.com/office/drawing/2010/main" val="0"/>
              </a:ext>
            </a:extLst>
          </a:blip>
          <a:srcRect/>
          <a:stretch>
            <a:fillRect/>
          </a:stretch>
        </p:blipFill>
        <p:spPr bwMode="auto">
          <a:xfrm>
            <a:off x="7634284" y="2171983"/>
            <a:ext cx="660443" cy="194120"/>
          </a:xfrm>
          <a:prstGeom prst="rect">
            <a:avLst/>
          </a:prstGeom>
          <a:noFill/>
          <a:extLst>
            <a:ext uri="{909E8E84-426E-40DD-AFC4-6F175D3DCCD1}">
              <a14:hiddenFill xmlns:a14="http://schemas.microsoft.com/office/drawing/2010/main">
                <a:solidFill>
                  <a:srgbClr val="FFFFFF"/>
                </a:solidFill>
              </a14:hiddenFill>
            </a:ext>
          </a:extLst>
        </p:spPr>
      </p:pic>
      <p:pic>
        <p:nvPicPr>
          <p:cNvPr id="624" name="Picture 74" descr="Image result for ocado logo"/>
          <p:cNvPicPr>
            <a:picLocks noChangeAspect="1" noChangeArrowheads="1"/>
          </p:cNvPicPr>
          <p:nvPr/>
        </p:nvPicPr>
        <p:blipFill>
          <a:blip r:embed="rId201" cstate="print">
            <a:extLst>
              <a:ext uri="{28A0092B-C50C-407E-A947-70E740481C1C}">
                <a14:useLocalDpi xmlns:a14="http://schemas.microsoft.com/office/drawing/2010/main" val="0"/>
              </a:ext>
            </a:extLst>
          </a:blip>
          <a:srcRect/>
          <a:stretch>
            <a:fillRect/>
          </a:stretch>
        </p:blipFill>
        <p:spPr bwMode="auto">
          <a:xfrm>
            <a:off x="5552896" y="1077790"/>
            <a:ext cx="270479" cy="240741"/>
          </a:xfrm>
          <a:prstGeom prst="rect">
            <a:avLst/>
          </a:prstGeom>
          <a:noFill/>
          <a:extLst>
            <a:ext uri="{909E8E84-426E-40DD-AFC4-6F175D3DCCD1}">
              <a14:hiddenFill xmlns:a14="http://schemas.microsoft.com/office/drawing/2010/main">
                <a:solidFill>
                  <a:srgbClr val="FFFFFF"/>
                </a:solidFill>
              </a14:hiddenFill>
            </a:ext>
          </a:extLst>
        </p:spPr>
      </p:pic>
      <p:pic>
        <p:nvPicPr>
          <p:cNvPr id="625" name="Picture 76" descr="Image result for infinis logo"/>
          <p:cNvPicPr>
            <a:picLocks noChangeAspect="1" noChangeArrowheads="1"/>
          </p:cNvPicPr>
          <p:nvPr/>
        </p:nvPicPr>
        <p:blipFill>
          <a:blip r:embed="rId202" cstate="print">
            <a:extLst>
              <a:ext uri="{28A0092B-C50C-407E-A947-70E740481C1C}">
                <a14:useLocalDpi xmlns:a14="http://schemas.microsoft.com/office/drawing/2010/main" val="0"/>
              </a:ext>
            </a:extLst>
          </a:blip>
          <a:srcRect/>
          <a:stretch>
            <a:fillRect/>
          </a:stretch>
        </p:blipFill>
        <p:spPr bwMode="auto">
          <a:xfrm>
            <a:off x="6824008" y="1430558"/>
            <a:ext cx="287430" cy="246564"/>
          </a:xfrm>
          <a:prstGeom prst="rect">
            <a:avLst/>
          </a:prstGeom>
          <a:noFill/>
          <a:extLst>
            <a:ext uri="{909E8E84-426E-40DD-AFC4-6F175D3DCCD1}">
              <a14:hiddenFill xmlns:a14="http://schemas.microsoft.com/office/drawing/2010/main">
                <a:solidFill>
                  <a:srgbClr val="FFFFFF"/>
                </a:solidFill>
              </a14:hiddenFill>
            </a:ext>
          </a:extLst>
        </p:spPr>
      </p:pic>
      <p:pic>
        <p:nvPicPr>
          <p:cNvPr id="626" name="Picture 78" descr="Image result for rathbone brothers logo"/>
          <p:cNvPicPr>
            <a:picLocks noChangeAspect="1" noChangeArrowheads="1"/>
          </p:cNvPicPr>
          <p:nvPr/>
        </p:nvPicPr>
        <p:blipFill>
          <a:blip r:embed="rId203" cstate="print">
            <a:extLst>
              <a:ext uri="{28A0092B-C50C-407E-A947-70E740481C1C}">
                <a14:useLocalDpi xmlns:a14="http://schemas.microsoft.com/office/drawing/2010/main" val="0"/>
              </a:ext>
            </a:extLst>
          </a:blip>
          <a:srcRect/>
          <a:stretch>
            <a:fillRect/>
          </a:stretch>
        </p:blipFill>
        <p:spPr bwMode="auto">
          <a:xfrm>
            <a:off x="5562547" y="1654753"/>
            <a:ext cx="572989" cy="142622"/>
          </a:xfrm>
          <a:prstGeom prst="rect">
            <a:avLst/>
          </a:prstGeom>
          <a:noFill/>
          <a:extLst>
            <a:ext uri="{909E8E84-426E-40DD-AFC4-6F175D3DCCD1}">
              <a14:hiddenFill xmlns:a14="http://schemas.microsoft.com/office/drawing/2010/main">
                <a:solidFill>
                  <a:srgbClr val="FFFFFF"/>
                </a:solidFill>
              </a14:hiddenFill>
            </a:ext>
          </a:extLst>
        </p:spPr>
      </p:pic>
      <p:pic>
        <p:nvPicPr>
          <p:cNvPr id="627" name="Picture 80" descr="Image result for rio tinto logo"/>
          <p:cNvPicPr>
            <a:picLocks noChangeAspect="1" noChangeArrowheads="1"/>
          </p:cNvPicPr>
          <p:nvPr/>
        </p:nvPicPr>
        <p:blipFill>
          <a:blip r:embed="rId204" cstate="print">
            <a:extLst>
              <a:ext uri="{28A0092B-C50C-407E-A947-70E740481C1C}">
                <a14:useLocalDpi xmlns:a14="http://schemas.microsoft.com/office/drawing/2010/main" val="0"/>
              </a:ext>
            </a:extLst>
          </a:blip>
          <a:srcRect/>
          <a:stretch>
            <a:fillRect/>
          </a:stretch>
        </p:blipFill>
        <p:spPr bwMode="auto">
          <a:xfrm>
            <a:off x="5886093" y="2275114"/>
            <a:ext cx="454019" cy="98292"/>
          </a:xfrm>
          <a:prstGeom prst="rect">
            <a:avLst/>
          </a:prstGeom>
          <a:noFill/>
          <a:extLst>
            <a:ext uri="{909E8E84-426E-40DD-AFC4-6F175D3DCCD1}">
              <a14:hiddenFill xmlns:a14="http://schemas.microsoft.com/office/drawing/2010/main">
                <a:solidFill>
                  <a:srgbClr val="FFFFFF"/>
                </a:solidFill>
              </a14:hiddenFill>
            </a:ext>
          </a:extLst>
        </p:spPr>
      </p:pic>
      <p:pic>
        <p:nvPicPr>
          <p:cNvPr id="628" name="Picture 82" descr="Image result for schroders logo"/>
          <p:cNvPicPr>
            <a:picLocks noChangeAspect="1" noChangeArrowheads="1"/>
          </p:cNvPicPr>
          <p:nvPr/>
        </p:nvPicPr>
        <p:blipFill>
          <a:blip r:embed="rId205" cstate="print">
            <a:extLst>
              <a:ext uri="{28A0092B-C50C-407E-A947-70E740481C1C}">
                <a14:useLocalDpi xmlns:a14="http://schemas.microsoft.com/office/drawing/2010/main" val="0"/>
              </a:ext>
            </a:extLst>
          </a:blip>
          <a:srcRect/>
          <a:stretch>
            <a:fillRect/>
          </a:stretch>
        </p:blipFill>
        <p:spPr bwMode="auto">
          <a:xfrm>
            <a:off x="6267633" y="896209"/>
            <a:ext cx="711318" cy="127321"/>
          </a:xfrm>
          <a:prstGeom prst="rect">
            <a:avLst/>
          </a:prstGeom>
          <a:noFill/>
          <a:extLst>
            <a:ext uri="{909E8E84-426E-40DD-AFC4-6F175D3DCCD1}">
              <a14:hiddenFill xmlns:a14="http://schemas.microsoft.com/office/drawing/2010/main">
                <a:solidFill>
                  <a:srgbClr val="FFFFFF"/>
                </a:solidFill>
              </a14:hiddenFill>
            </a:ext>
          </a:extLst>
        </p:spPr>
      </p:pic>
      <p:pic>
        <p:nvPicPr>
          <p:cNvPr id="629" name="Picture 84" descr="Image result for st james place logo"/>
          <p:cNvPicPr>
            <a:picLocks noChangeAspect="1" noChangeArrowheads="1"/>
          </p:cNvPicPr>
          <p:nvPr/>
        </p:nvPicPr>
        <p:blipFill>
          <a:blip r:embed="rId206" cstate="print">
            <a:extLst>
              <a:ext uri="{28A0092B-C50C-407E-A947-70E740481C1C}">
                <a14:useLocalDpi xmlns:a14="http://schemas.microsoft.com/office/drawing/2010/main" val="0"/>
              </a:ext>
            </a:extLst>
          </a:blip>
          <a:srcRect/>
          <a:stretch>
            <a:fillRect/>
          </a:stretch>
        </p:blipFill>
        <p:spPr bwMode="auto">
          <a:xfrm>
            <a:off x="6175732" y="1672524"/>
            <a:ext cx="534706" cy="211209"/>
          </a:xfrm>
          <a:prstGeom prst="rect">
            <a:avLst/>
          </a:prstGeom>
          <a:noFill/>
          <a:extLst>
            <a:ext uri="{909E8E84-426E-40DD-AFC4-6F175D3DCCD1}">
              <a14:hiddenFill xmlns:a14="http://schemas.microsoft.com/office/drawing/2010/main">
                <a:solidFill>
                  <a:srgbClr val="FFFFFF"/>
                </a:solidFill>
              </a14:hiddenFill>
            </a:ext>
          </a:extLst>
        </p:spPr>
      </p:pic>
      <p:pic>
        <p:nvPicPr>
          <p:cNvPr id="630" name="Picture 14" descr="Image result for kingfisher plc logo"/>
          <p:cNvPicPr>
            <a:picLocks noChangeAspect="1" noChangeArrowheads="1"/>
          </p:cNvPicPr>
          <p:nvPr/>
        </p:nvPicPr>
        <p:blipFill>
          <a:blip r:embed="rId207" cstate="print">
            <a:extLst>
              <a:ext uri="{28A0092B-C50C-407E-A947-70E740481C1C}">
                <a14:useLocalDpi xmlns:a14="http://schemas.microsoft.com/office/drawing/2010/main" val="0"/>
              </a:ext>
            </a:extLst>
          </a:blip>
          <a:srcRect/>
          <a:stretch>
            <a:fillRect/>
          </a:stretch>
        </p:blipFill>
        <p:spPr bwMode="auto">
          <a:xfrm>
            <a:off x="7695450" y="2330483"/>
            <a:ext cx="503223" cy="284147"/>
          </a:xfrm>
          <a:prstGeom prst="rect">
            <a:avLst/>
          </a:prstGeom>
          <a:noFill/>
          <a:extLst>
            <a:ext uri="{909E8E84-426E-40DD-AFC4-6F175D3DCCD1}">
              <a14:hiddenFill xmlns:a14="http://schemas.microsoft.com/office/drawing/2010/main">
                <a:solidFill>
                  <a:srgbClr val="FFFFFF"/>
                </a:solidFill>
              </a14:hiddenFill>
            </a:ext>
          </a:extLst>
        </p:spPr>
      </p:pic>
      <p:pic>
        <p:nvPicPr>
          <p:cNvPr id="631" name="Picture 8" descr="http://www.compass-group.co.uk/images/logo_uk.gif"/>
          <p:cNvPicPr>
            <a:picLocks noChangeAspect="1" noChangeArrowheads="1"/>
          </p:cNvPicPr>
          <p:nvPr/>
        </p:nvPicPr>
        <p:blipFill>
          <a:blip r:embed="rId208" cstate="print">
            <a:extLst>
              <a:ext uri="{28A0092B-C50C-407E-A947-70E740481C1C}">
                <a14:useLocalDpi xmlns:a14="http://schemas.microsoft.com/office/drawing/2010/main" val="0"/>
              </a:ext>
            </a:extLst>
          </a:blip>
          <a:srcRect/>
          <a:stretch>
            <a:fillRect/>
          </a:stretch>
        </p:blipFill>
        <p:spPr bwMode="auto">
          <a:xfrm>
            <a:off x="5846925" y="2408136"/>
            <a:ext cx="421797" cy="2632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9" cstate="print">
            <a:extLst>
              <a:ext uri="{28A0092B-C50C-407E-A947-70E740481C1C}">
                <a14:useLocalDpi xmlns:a14="http://schemas.microsoft.com/office/drawing/2010/main" val="0"/>
              </a:ext>
            </a:extLst>
          </a:blip>
          <a:stretch>
            <a:fillRect/>
          </a:stretch>
        </p:blipFill>
        <p:spPr>
          <a:xfrm>
            <a:off x="1786730" y="2348880"/>
            <a:ext cx="1057078" cy="246340"/>
          </a:xfrm>
          <a:prstGeom prst="rect">
            <a:avLst/>
          </a:prstGeom>
        </p:spPr>
      </p:pic>
      <p:pic>
        <p:nvPicPr>
          <p:cNvPr id="4" name="Picture 3"/>
          <p:cNvPicPr>
            <a:picLocks noChangeAspect="1"/>
          </p:cNvPicPr>
          <p:nvPr/>
        </p:nvPicPr>
        <p:blipFill>
          <a:blip r:embed="rId210" cstate="print">
            <a:extLst>
              <a:ext uri="{28A0092B-C50C-407E-A947-70E740481C1C}">
                <a14:useLocalDpi xmlns:a14="http://schemas.microsoft.com/office/drawing/2010/main" val="0"/>
              </a:ext>
            </a:extLst>
          </a:blip>
          <a:stretch>
            <a:fillRect/>
          </a:stretch>
        </p:blipFill>
        <p:spPr>
          <a:xfrm>
            <a:off x="277831" y="2398052"/>
            <a:ext cx="630325" cy="145073"/>
          </a:xfrm>
          <a:prstGeom prst="rect">
            <a:avLst/>
          </a:prstGeom>
        </p:spPr>
      </p:pic>
      <p:pic>
        <p:nvPicPr>
          <p:cNvPr id="5" name="Picture 4"/>
          <p:cNvPicPr>
            <a:picLocks noChangeAspect="1"/>
          </p:cNvPicPr>
          <p:nvPr/>
        </p:nvPicPr>
        <p:blipFill>
          <a:blip r:embed="rId211" cstate="print">
            <a:extLst>
              <a:ext uri="{28A0092B-C50C-407E-A947-70E740481C1C}">
                <a14:useLocalDpi xmlns:a14="http://schemas.microsoft.com/office/drawing/2010/main" val="0"/>
              </a:ext>
            </a:extLst>
          </a:blip>
          <a:stretch>
            <a:fillRect/>
          </a:stretch>
        </p:blipFill>
        <p:spPr>
          <a:xfrm>
            <a:off x="1115616" y="2304931"/>
            <a:ext cx="630904" cy="219982"/>
          </a:xfrm>
          <a:prstGeom prst="rect">
            <a:avLst/>
          </a:prstGeom>
        </p:spPr>
      </p:pic>
      <p:pic>
        <p:nvPicPr>
          <p:cNvPr id="6" name="Picture 5"/>
          <p:cNvPicPr>
            <a:picLocks noChangeAspect="1"/>
          </p:cNvPicPr>
          <p:nvPr/>
        </p:nvPicPr>
        <p:blipFill>
          <a:blip r:embed="rId212" cstate="print">
            <a:extLst>
              <a:ext uri="{28A0092B-C50C-407E-A947-70E740481C1C}">
                <a14:useLocalDpi xmlns:a14="http://schemas.microsoft.com/office/drawing/2010/main" val="0"/>
              </a:ext>
            </a:extLst>
          </a:blip>
          <a:stretch>
            <a:fillRect/>
          </a:stretch>
        </p:blipFill>
        <p:spPr>
          <a:xfrm>
            <a:off x="7368872" y="4851090"/>
            <a:ext cx="373637" cy="256277"/>
          </a:xfrm>
          <a:prstGeom prst="rect">
            <a:avLst/>
          </a:prstGeom>
        </p:spPr>
      </p:pic>
      <p:pic>
        <p:nvPicPr>
          <p:cNvPr id="7" name="Picture 6"/>
          <p:cNvPicPr>
            <a:picLocks noChangeAspect="1"/>
          </p:cNvPicPr>
          <p:nvPr/>
        </p:nvPicPr>
        <p:blipFill>
          <a:blip r:embed="rId213" cstate="print">
            <a:extLst>
              <a:ext uri="{28A0092B-C50C-407E-A947-70E740481C1C}">
                <a14:useLocalDpi xmlns:a14="http://schemas.microsoft.com/office/drawing/2010/main" val="0"/>
              </a:ext>
            </a:extLst>
          </a:blip>
          <a:stretch>
            <a:fillRect/>
          </a:stretch>
        </p:blipFill>
        <p:spPr>
          <a:xfrm>
            <a:off x="6992195" y="3424487"/>
            <a:ext cx="276117" cy="229855"/>
          </a:xfrm>
          <a:prstGeom prst="rect">
            <a:avLst/>
          </a:prstGeom>
        </p:spPr>
      </p:pic>
      <p:pic>
        <p:nvPicPr>
          <p:cNvPr id="8" name="Picture 7"/>
          <p:cNvPicPr>
            <a:picLocks noChangeAspect="1"/>
          </p:cNvPicPr>
          <p:nvPr/>
        </p:nvPicPr>
        <p:blipFill>
          <a:blip r:embed="rId214" cstate="print">
            <a:extLst>
              <a:ext uri="{28A0092B-C50C-407E-A947-70E740481C1C}">
                <a14:useLocalDpi xmlns:a14="http://schemas.microsoft.com/office/drawing/2010/main" val="0"/>
              </a:ext>
            </a:extLst>
          </a:blip>
          <a:stretch>
            <a:fillRect/>
          </a:stretch>
        </p:blipFill>
        <p:spPr>
          <a:xfrm flipH="1">
            <a:off x="7945749" y="3940285"/>
            <a:ext cx="178095" cy="247096"/>
          </a:xfrm>
          <a:prstGeom prst="rect">
            <a:avLst/>
          </a:prstGeom>
        </p:spPr>
      </p:pic>
      <p:pic>
        <p:nvPicPr>
          <p:cNvPr id="9" name="Picture 8"/>
          <p:cNvPicPr>
            <a:picLocks noChangeAspect="1"/>
          </p:cNvPicPr>
          <p:nvPr/>
        </p:nvPicPr>
        <p:blipFill>
          <a:blip r:embed="rId215" cstate="print">
            <a:extLst>
              <a:ext uri="{28A0092B-C50C-407E-A947-70E740481C1C}">
                <a14:useLocalDpi xmlns:a14="http://schemas.microsoft.com/office/drawing/2010/main" val="0"/>
              </a:ext>
            </a:extLst>
          </a:blip>
          <a:stretch>
            <a:fillRect/>
          </a:stretch>
        </p:blipFill>
        <p:spPr>
          <a:xfrm>
            <a:off x="8366094" y="4913003"/>
            <a:ext cx="523126" cy="126774"/>
          </a:xfrm>
          <a:prstGeom prst="rect">
            <a:avLst/>
          </a:prstGeom>
        </p:spPr>
      </p:pic>
      <p:pic>
        <p:nvPicPr>
          <p:cNvPr id="2" name="Picture 2" descr="Image result for manila water"/>
          <p:cNvPicPr>
            <a:picLocks noChangeAspect="1" noChangeArrowheads="1"/>
          </p:cNvPicPr>
          <p:nvPr/>
        </p:nvPicPr>
        <p:blipFill>
          <a:blip r:embed="rId216" cstate="print">
            <a:extLst>
              <a:ext uri="{28A0092B-C50C-407E-A947-70E740481C1C}">
                <a14:useLocalDpi xmlns:a14="http://schemas.microsoft.com/office/drawing/2010/main" val="0"/>
              </a:ext>
            </a:extLst>
          </a:blip>
          <a:srcRect/>
          <a:stretch>
            <a:fillRect/>
          </a:stretch>
        </p:blipFill>
        <p:spPr bwMode="auto">
          <a:xfrm>
            <a:off x="8401688" y="2963222"/>
            <a:ext cx="274768" cy="171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commons/f/f4/Logo_Dassault_Systemes.jpg"/>
          <p:cNvPicPr>
            <a:picLocks noChangeAspect="1" noChangeArrowheads="1"/>
          </p:cNvPicPr>
          <p:nvPr/>
        </p:nvPicPr>
        <p:blipFill>
          <a:blip r:embed="rId217" cstate="print">
            <a:extLst>
              <a:ext uri="{28A0092B-C50C-407E-A947-70E740481C1C}">
                <a14:useLocalDpi xmlns:a14="http://schemas.microsoft.com/office/drawing/2010/main" val="0"/>
              </a:ext>
            </a:extLst>
          </a:blip>
          <a:srcRect/>
          <a:stretch>
            <a:fillRect/>
          </a:stretch>
        </p:blipFill>
        <p:spPr bwMode="auto">
          <a:xfrm>
            <a:off x="320322" y="4531710"/>
            <a:ext cx="872977" cy="245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gpht.com/-vbh6EWVwsNs/AAAAAAAAAAI/AAAAAAAAAAA/jlKEk2qvM-A/s900-c-k-no-mo-rj-c0xffffff/photo.jpg"/>
          <p:cNvPicPr>
            <a:picLocks noChangeAspect="1" noChangeArrowheads="1"/>
          </p:cNvPicPr>
          <p:nvPr/>
        </p:nvPicPr>
        <p:blipFill>
          <a:blip r:embed="rId218" cstate="print">
            <a:extLst>
              <a:ext uri="{28A0092B-C50C-407E-A947-70E740481C1C}">
                <a14:useLocalDpi xmlns:a14="http://schemas.microsoft.com/office/drawing/2010/main" val="0"/>
              </a:ext>
            </a:extLst>
          </a:blip>
          <a:srcRect/>
          <a:stretch>
            <a:fillRect/>
          </a:stretch>
        </p:blipFill>
        <p:spPr bwMode="auto">
          <a:xfrm>
            <a:off x="1952344" y="5414423"/>
            <a:ext cx="372302" cy="3723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6/64/DIageo_Logo.svg/2000px-DIageo_Logo.svg.png"/>
          <p:cNvPicPr>
            <a:picLocks noChangeAspect="1" noChangeArrowheads="1"/>
          </p:cNvPicPr>
          <p:nvPr/>
        </p:nvPicPr>
        <p:blipFill>
          <a:blip r:embed="rId219" cstate="print">
            <a:extLst>
              <a:ext uri="{28A0092B-C50C-407E-A947-70E740481C1C}">
                <a14:useLocalDpi xmlns:a14="http://schemas.microsoft.com/office/drawing/2010/main" val="0"/>
              </a:ext>
            </a:extLst>
          </a:blip>
          <a:srcRect/>
          <a:stretch>
            <a:fillRect/>
          </a:stretch>
        </p:blipFill>
        <p:spPr bwMode="auto">
          <a:xfrm>
            <a:off x="7627063" y="2566739"/>
            <a:ext cx="467543" cy="1163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j-sainsbury.co.uk/media/372996/sa_co_ror_c.png"/>
          <p:cNvPicPr>
            <a:picLocks noChangeAspect="1" noChangeArrowheads="1"/>
          </p:cNvPicPr>
          <p:nvPr/>
        </p:nvPicPr>
        <p:blipFill>
          <a:blip r:embed="rId220" cstate="print">
            <a:extLst>
              <a:ext uri="{28A0092B-C50C-407E-A947-70E740481C1C}">
                <a14:useLocalDpi xmlns:a14="http://schemas.microsoft.com/office/drawing/2010/main" val="0"/>
              </a:ext>
            </a:extLst>
          </a:blip>
          <a:srcRect/>
          <a:stretch>
            <a:fillRect/>
          </a:stretch>
        </p:blipFill>
        <p:spPr bwMode="auto">
          <a:xfrm>
            <a:off x="8160906" y="2531404"/>
            <a:ext cx="795608" cy="1909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forbesimg.com/media/lists/companies/bangkok-bank_416x416.jpg"/>
          <p:cNvPicPr>
            <a:picLocks noChangeAspect="1" noChangeArrowheads="1"/>
          </p:cNvPicPr>
          <p:nvPr/>
        </p:nvPicPr>
        <p:blipFill>
          <a:blip r:embed="rId221" cstate="print">
            <a:extLst>
              <a:ext uri="{28A0092B-C50C-407E-A947-70E740481C1C}">
                <a14:useLocalDpi xmlns:a14="http://schemas.microsoft.com/office/drawing/2010/main" val="0"/>
              </a:ext>
            </a:extLst>
          </a:blip>
          <a:srcRect/>
          <a:stretch>
            <a:fillRect/>
          </a:stretch>
        </p:blipFill>
        <p:spPr bwMode="auto">
          <a:xfrm>
            <a:off x="7375463" y="5816691"/>
            <a:ext cx="422209" cy="4222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magneticsensorsolutions.com/wp-content/uploads/2014/07/Hana.jpg"/>
          <p:cNvPicPr>
            <a:picLocks noChangeAspect="1" noChangeArrowheads="1"/>
          </p:cNvPicPr>
          <p:nvPr/>
        </p:nvPicPr>
        <p:blipFill>
          <a:blip r:embed="rId222" cstate="print">
            <a:extLst>
              <a:ext uri="{28A0092B-C50C-407E-A947-70E740481C1C}">
                <a14:useLocalDpi xmlns:a14="http://schemas.microsoft.com/office/drawing/2010/main" val="0"/>
              </a:ext>
            </a:extLst>
          </a:blip>
          <a:srcRect/>
          <a:stretch>
            <a:fillRect/>
          </a:stretch>
        </p:blipFill>
        <p:spPr bwMode="auto">
          <a:xfrm>
            <a:off x="7786236" y="5875313"/>
            <a:ext cx="775256" cy="403133"/>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20" descr="Image result for sjm holdings ltd logo"/>
          <p:cNvPicPr>
            <a:picLocks noChangeAspect="1" noChangeArrowheads="1"/>
          </p:cNvPicPr>
          <p:nvPr/>
        </p:nvPicPr>
        <p:blipFill>
          <a:blip r:embed="rId223" cstate="print">
            <a:extLst>
              <a:ext uri="{28A0092B-C50C-407E-A947-70E740481C1C}">
                <a14:useLocalDpi xmlns:a14="http://schemas.microsoft.com/office/drawing/2010/main" val="0"/>
              </a:ext>
            </a:extLst>
          </a:blip>
          <a:srcRect/>
          <a:stretch>
            <a:fillRect/>
          </a:stretch>
        </p:blipFill>
        <p:spPr bwMode="auto">
          <a:xfrm>
            <a:off x="8057072" y="5564929"/>
            <a:ext cx="922803" cy="2104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en/thumb/b/ba/PTTEP_Logo.svg/1123px-PTTEP_Logo.svg.png"/>
          <p:cNvPicPr>
            <a:picLocks noChangeAspect="1" noChangeArrowheads="1"/>
          </p:cNvPicPr>
          <p:nvPr/>
        </p:nvPicPr>
        <p:blipFill>
          <a:blip r:embed="rId224" cstate="print">
            <a:extLst>
              <a:ext uri="{28A0092B-C50C-407E-A947-70E740481C1C}">
                <a14:useLocalDpi xmlns:a14="http://schemas.microsoft.com/office/drawing/2010/main" val="0"/>
              </a:ext>
            </a:extLst>
          </a:blip>
          <a:srcRect/>
          <a:stretch>
            <a:fillRect/>
          </a:stretch>
        </p:blipFill>
        <p:spPr bwMode="auto">
          <a:xfrm>
            <a:off x="8520528" y="5833298"/>
            <a:ext cx="496855" cy="453021"/>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2" descr="Image result for television broadcasts hong kong logo"/>
          <p:cNvPicPr>
            <a:picLocks noChangeAspect="1" noChangeArrowheads="1"/>
          </p:cNvPicPr>
          <p:nvPr/>
        </p:nvPicPr>
        <p:blipFill>
          <a:blip r:embed="rId225" cstate="print">
            <a:extLst>
              <a:ext uri="{28A0092B-C50C-407E-A947-70E740481C1C}">
                <a14:useLocalDpi xmlns:a14="http://schemas.microsoft.com/office/drawing/2010/main" val="0"/>
              </a:ext>
            </a:extLst>
          </a:blip>
          <a:srcRect/>
          <a:stretch>
            <a:fillRect/>
          </a:stretch>
        </p:blipFill>
        <p:spPr bwMode="auto">
          <a:xfrm>
            <a:off x="8329666" y="5823730"/>
            <a:ext cx="218084" cy="2180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pngpix.com/wp-content/uploads/2016/07/PNGPIX-COM-Delta-Air-Lines-Logo-PNG-Transparent.png"/>
          <p:cNvPicPr>
            <a:picLocks noChangeAspect="1" noChangeArrowheads="1"/>
          </p:cNvPicPr>
          <p:nvPr/>
        </p:nvPicPr>
        <p:blipFill>
          <a:blip r:embed="rId226" cstate="print">
            <a:extLst>
              <a:ext uri="{28A0092B-C50C-407E-A947-70E740481C1C}">
                <a14:useLocalDpi xmlns:a14="http://schemas.microsoft.com/office/drawing/2010/main" val="0"/>
              </a:ext>
            </a:extLst>
          </a:blip>
          <a:srcRect/>
          <a:stretch>
            <a:fillRect/>
          </a:stretch>
        </p:blipFill>
        <p:spPr bwMode="auto">
          <a:xfrm>
            <a:off x="2839466" y="2453046"/>
            <a:ext cx="488390" cy="1067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vignette3.wikia.nocookie.net/logopedia/images/0/0e/Dr_Pepper_early_80s.png/revision/latest?cb=20100912190946"/>
          <p:cNvPicPr>
            <a:picLocks noChangeAspect="1" noChangeArrowheads="1"/>
          </p:cNvPicPr>
          <p:nvPr/>
        </p:nvPicPr>
        <p:blipFill>
          <a:blip r:embed="rId227" cstate="print">
            <a:extLst>
              <a:ext uri="{28A0092B-C50C-407E-A947-70E740481C1C}">
                <a14:useLocalDpi xmlns:a14="http://schemas.microsoft.com/office/drawing/2010/main" val="0"/>
              </a:ext>
            </a:extLst>
          </a:blip>
          <a:srcRect/>
          <a:stretch>
            <a:fillRect/>
          </a:stretch>
        </p:blipFill>
        <p:spPr bwMode="auto">
          <a:xfrm>
            <a:off x="722136" y="1981525"/>
            <a:ext cx="312961" cy="18261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upload.wikimedia.org/wikipedia/commons/thumb/9/93/Priceline-group-logo.svg/1024px-Priceline-group-logo.svg.png"/>
          <p:cNvPicPr>
            <a:picLocks noChangeAspect="1" noChangeArrowheads="1"/>
          </p:cNvPicPr>
          <p:nvPr/>
        </p:nvPicPr>
        <p:blipFill>
          <a:blip r:embed="rId228" cstate="print">
            <a:extLst>
              <a:ext uri="{28A0092B-C50C-407E-A947-70E740481C1C}">
                <a14:useLocalDpi xmlns:a14="http://schemas.microsoft.com/office/drawing/2010/main" val="0"/>
              </a:ext>
            </a:extLst>
          </a:blip>
          <a:srcRect/>
          <a:stretch>
            <a:fillRect/>
          </a:stretch>
        </p:blipFill>
        <p:spPr bwMode="auto">
          <a:xfrm>
            <a:off x="2094496" y="2115688"/>
            <a:ext cx="664998" cy="154589"/>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8" descr="https://www.abgsc.com/resources/logos/XXL-large.jpg/company-logo-small"/>
          <p:cNvPicPr>
            <a:picLocks noChangeAspect="1" noChangeArrowheads="1"/>
          </p:cNvPicPr>
          <p:nvPr/>
        </p:nvPicPr>
        <p:blipFill>
          <a:blip r:embed="rId229" cstate="print">
            <a:extLst>
              <a:ext uri="{28A0092B-C50C-407E-A947-70E740481C1C}">
                <a14:useLocalDpi xmlns:a14="http://schemas.microsoft.com/office/drawing/2010/main" val="0"/>
              </a:ext>
            </a:extLst>
          </a:blip>
          <a:srcRect/>
          <a:stretch>
            <a:fillRect/>
          </a:stretch>
        </p:blipFill>
        <p:spPr bwMode="auto">
          <a:xfrm>
            <a:off x="4504620" y="950662"/>
            <a:ext cx="286993" cy="177000"/>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6" descr="http://www.rspo.org/sites/default/files/logo-AAK.jpg"/>
          <p:cNvPicPr>
            <a:picLocks noChangeAspect="1" noChangeArrowheads="1"/>
          </p:cNvPicPr>
          <p:nvPr/>
        </p:nvPicPr>
        <p:blipFill>
          <a:blip r:embed="rId230" cstate="print">
            <a:extLst>
              <a:ext uri="{28A0092B-C50C-407E-A947-70E740481C1C}">
                <a14:useLocalDpi xmlns:a14="http://schemas.microsoft.com/office/drawing/2010/main" val="0"/>
              </a:ext>
            </a:extLst>
          </a:blip>
          <a:srcRect/>
          <a:stretch>
            <a:fillRect/>
          </a:stretch>
        </p:blipFill>
        <p:spPr bwMode="auto">
          <a:xfrm>
            <a:off x="3600040" y="1445608"/>
            <a:ext cx="351752" cy="21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2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39487" y="116673"/>
            <a:ext cx="8568952" cy="679378"/>
          </a:xfrm>
        </p:spPr>
        <p:txBody>
          <a:bodyPr>
            <a:noAutofit/>
          </a:bodyPr>
          <a:lstStyle/>
          <a:p>
            <a:r>
              <a:rPr lang="en-GB" sz="1800" b="1" dirty="0">
                <a:latin typeface="Segoe UI" panose="020B0502040204020203" pitchFamily="34" charset="0"/>
                <a:cs typeface="Segoe UI" panose="020B0502040204020203" pitchFamily="34" charset="0"/>
              </a:rPr>
              <a:t>Institutions we’ve arranged meetings with for our corporate clients</a:t>
            </a:r>
          </a:p>
        </p:txBody>
      </p:sp>
      <p:sp>
        <p:nvSpPr>
          <p:cNvPr id="35" name="Slide Number Placeholder 5"/>
          <p:cNvSpPr txBox="1">
            <a:spLocks/>
          </p:cNvSpPr>
          <p:nvPr/>
        </p:nvSpPr>
        <p:spPr>
          <a:xfrm>
            <a:off x="6837313"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latin typeface="Segoe UI" panose="020B0502040204020203" pitchFamily="34" charset="0"/>
                <a:cs typeface="Segoe UI" panose="020B0502040204020203" pitchFamily="34" charset="0"/>
              </a:rPr>
              <a:t>9</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9" y="103582"/>
            <a:ext cx="705736" cy="707250"/>
          </a:xfrm>
          <a:prstGeom prst="rect">
            <a:avLst/>
          </a:prstGeom>
        </p:spPr>
      </p:pic>
      <p:pic>
        <p:nvPicPr>
          <p:cNvPr id="1090" name="Picture 66" descr="https://s.graphiq.com/sites/default/files/354/media/images/Lazard_Asset_Management_Llc_11585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6219" y="7871977"/>
            <a:ext cx="153694" cy="5520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2" descr="https://upload.wikimedia.org/wikipedia/commons/d/d0/BlankMap-World-1ce.png"/>
          <p:cNvPicPr>
            <a:picLocks noChangeAspect="1" noChangeArrowheads="1"/>
          </p:cNvPicPr>
          <p:nvPr/>
        </p:nvPicPr>
        <p:blipFill rotWithShape="1">
          <a:blip r:embed="rId5">
            <a:extLst>
              <a:ext uri="{28A0092B-C50C-407E-A947-70E740481C1C}">
                <a14:useLocalDpi xmlns:a14="http://schemas.microsoft.com/office/drawing/2010/main" val="0"/>
              </a:ext>
            </a:extLst>
          </a:blip>
          <a:srcRect l="2700" r="4731" b="12447"/>
          <a:stretch/>
        </p:blipFill>
        <p:spPr bwMode="auto">
          <a:xfrm>
            <a:off x="314341" y="1961442"/>
            <a:ext cx="8680447" cy="4275007"/>
          </a:xfrm>
          <a:prstGeom prst="rect">
            <a:avLst/>
          </a:prstGeom>
          <a:noFill/>
          <a:extLst>
            <a:ext uri="{909E8E84-426E-40DD-AFC4-6F175D3DCCD1}">
              <a14:hiddenFill xmlns:a14="http://schemas.microsoft.com/office/drawing/2010/main">
                <a:solidFill>
                  <a:srgbClr val="FFFFFF"/>
                </a:solidFill>
              </a14:hiddenFill>
            </a:ext>
          </a:extLst>
        </p:spPr>
      </p:pic>
      <p:sp>
        <p:nvSpPr>
          <p:cNvPr id="251" name="Oval 250"/>
          <p:cNvSpPr/>
          <p:nvPr/>
        </p:nvSpPr>
        <p:spPr>
          <a:xfrm>
            <a:off x="4405570" y="2285594"/>
            <a:ext cx="728374" cy="499879"/>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p:cNvSpPr/>
          <p:nvPr/>
        </p:nvSpPr>
        <p:spPr>
          <a:xfrm>
            <a:off x="4143150" y="2703304"/>
            <a:ext cx="180104" cy="188780"/>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nvSpPr>
        <p:spPr>
          <a:xfrm>
            <a:off x="4110990" y="2595468"/>
            <a:ext cx="154815" cy="129914"/>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p:cNvSpPr/>
          <p:nvPr/>
        </p:nvSpPr>
        <p:spPr>
          <a:xfrm>
            <a:off x="4070996" y="3048062"/>
            <a:ext cx="214135" cy="178950"/>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p:cNvSpPr/>
          <p:nvPr/>
        </p:nvSpPr>
        <p:spPr>
          <a:xfrm>
            <a:off x="961010" y="2191932"/>
            <a:ext cx="1241257" cy="555821"/>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p:cNvSpPr/>
          <p:nvPr/>
        </p:nvSpPr>
        <p:spPr>
          <a:xfrm>
            <a:off x="1091318" y="2746437"/>
            <a:ext cx="1241257" cy="832175"/>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nvSpPr>
        <p:spPr>
          <a:xfrm>
            <a:off x="4180863" y="2924465"/>
            <a:ext cx="194296" cy="144830"/>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nvSpPr>
        <p:spPr>
          <a:xfrm>
            <a:off x="4317984" y="2844813"/>
            <a:ext cx="194296" cy="144830"/>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8" name="Picture 2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9622" y="3795623"/>
            <a:ext cx="645396" cy="183108"/>
          </a:xfrm>
          <a:prstGeom prst="rect">
            <a:avLst/>
          </a:prstGeom>
        </p:spPr>
      </p:pic>
      <p:pic>
        <p:nvPicPr>
          <p:cNvPr id="296" name="Picture 42" descr="https://www.deka.de/site/dekade_privatkunden_site/resourceCached/15.4.0/assets/images/brand-logos/deka-brand-logo.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13" t="61206" r="26159" b="8107"/>
          <a:stretch/>
        </p:blipFill>
        <p:spPr bwMode="auto">
          <a:xfrm>
            <a:off x="7439064" y="3583335"/>
            <a:ext cx="526777" cy="231835"/>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44" descr="https://www.allianz.com/v_1339502146000/media/current/en/press/news/photos/logos/allianz_gi_teas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1616"/>
          <a:stretch/>
        </p:blipFill>
        <p:spPr bwMode="auto">
          <a:xfrm>
            <a:off x="8293277" y="3560254"/>
            <a:ext cx="616448" cy="267324"/>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46" descr="https://jobs.union-investment.de/cust/union/images/Union_Investment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0809" y="3860399"/>
            <a:ext cx="1056356" cy="259456"/>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48" descr="https://telosia.de/system/files/styles/large/private/logos/Meriten_logo_RGB_Nov_21_2012.jpg?itok=6BYMNY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8222" y="3910803"/>
            <a:ext cx="397128" cy="238277"/>
          </a:xfrm>
          <a:prstGeom prst="rect">
            <a:avLst/>
          </a:prstGeom>
          <a:noFill/>
          <a:extLst>
            <a:ext uri="{909E8E84-426E-40DD-AFC4-6F175D3DCCD1}">
              <a14:hiddenFill xmlns:a14="http://schemas.microsoft.com/office/drawing/2010/main">
                <a:solidFill>
                  <a:srgbClr val="FFFFFF"/>
                </a:solidFill>
              </a14:hiddenFill>
            </a:ext>
          </a:extLst>
        </p:spPr>
      </p:pic>
      <p:sp>
        <p:nvSpPr>
          <p:cNvPr id="301" name="Oval 300"/>
          <p:cNvSpPr/>
          <p:nvPr/>
        </p:nvSpPr>
        <p:spPr>
          <a:xfrm>
            <a:off x="4288950" y="2739722"/>
            <a:ext cx="154815" cy="129914"/>
          </a:xfrm>
          <a:prstGeom prst="ellipse">
            <a:avLst/>
          </a:prstGeom>
          <a:solidFill>
            <a:srgbClr val="C1D72F">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9" name="Picture 2" descr="http://www.teammcgruer.ca/blog/wp-content/uploads/2010/03/invesco-trimark-logo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614" y="1079560"/>
            <a:ext cx="324892" cy="355215"/>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http://wag.ca/uploads/ck/images/events/logo-183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613" y="1142332"/>
            <a:ext cx="543072" cy="26429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http://fourton.fi/wp-content/uploads/2013/08/fourton_logo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17762" y="1789744"/>
            <a:ext cx="829069" cy="22010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8" descr="https://canew.global.ssl.fastly.net/files/logos/william-blair_logo_304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15497" y="1336564"/>
            <a:ext cx="872594" cy="18428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0" descr="https://www.lordabbett.com/content/lordabbett/en/configuration/header/image.img.png/lordabbet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52716" y="1038624"/>
            <a:ext cx="943484" cy="23587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2" descr="http://www.trademarkia.com/logo-images/sierra-global-management/sierra-global-77775246.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1709" b="33062"/>
          <a:stretch/>
        </p:blipFill>
        <p:spPr bwMode="auto">
          <a:xfrm>
            <a:off x="1778091" y="1582927"/>
            <a:ext cx="935087" cy="13726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50" descr="http://www.fsa.nl/wp-content/uploads/2016/01/NN-logo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8339" y="2786650"/>
            <a:ext cx="1094537" cy="43797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6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661" y="2095350"/>
            <a:ext cx="463130" cy="245585"/>
          </a:xfrm>
          <a:prstGeom prst="rect">
            <a:avLst/>
          </a:prstGeom>
        </p:spPr>
      </p:pic>
      <p:pic>
        <p:nvPicPr>
          <p:cNvPr id="165" name="Picture 12" descr="https://dutchinvestor.com/f/didatabase/profilelogo/22?hash=7f72e0074ad851b9440ba7ea0e1dc46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06435" y="2117913"/>
            <a:ext cx="354542" cy="119658"/>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4" descr="http://www.robeco.com/images/robeco-logo-rgb-small.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49588" y="2387594"/>
            <a:ext cx="711389" cy="23713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0" descr="http://www.underconsideration.com/brandnew/archives/degroof_petercam_logo_detail.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149106" y="2638928"/>
            <a:ext cx="709972" cy="217768"/>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4" descr="https://pbs.twimg.com/profile_images/468433122627833856/94zZBSF3.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26722" b="31698"/>
          <a:stretch/>
        </p:blipFill>
        <p:spPr bwMode="auto">
          <a:xfrm>
            <a:off x="5409431" y="5055563"/>
            <a:ext cx="730492" cy="303742"/>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6" descr="http://cfi.co/awards/wp-content/uploads/2015/04/ic.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22346" y="5420844"/>
            <a:ext cx="930214" cy="231923"/>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8" descr="http://www.narrativity-group.com/wp-content/uploads/2013/05/Santander-Asset-Management.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54564" y="5015664"/>
            <a:ext cx="702889" cy="26800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http://cached.imagescaler.hbpl.co.uk/resize/scaleWidth/614/offlinehbpl.hbpl.co.uk/news/ORP/axalogo-20151112043712714.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390596" y="4489391"/>
            <a:ext cx="836846" cy="177183"/>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 descr="https://voxia.files.wordpress.com/2010/08/carmignac3.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396604" y="4174507"/>
            <a:ext cx="742193" cy="19411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http://www.mubadala.com/mubadala-annual-report-2012/en/assets/mubadala_logo.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90703" y="4437661"/>
            <a:ext cx="1000646" cy="222032"/>
          </a:xfrm>
          <a:prstGeom prst="rect">
            <a:avLst/>
          </a:prstGeom>
          <a:noFill/>
          <a:extLst>
            <a:ext uri="{909E8E84-426E-40DD-AFC4-6F175D3DCCD1}">
              <a14:hiddenFill xmlns:a14="http://schemas.microsoft.com/office/drawing/2010/main">
                <a:solidFill>
                  <a:srgbClr val="FFFFFF"/>
                </a:solidFill>
              </a14:hiddenFill>
            </a:ext>
          </a:extLst>
        </p:spPr>
      </p:pic>
      <p:sp>
        <p:nvSpPr>
          <p:cNvPr id="177" name="Oval 176"/>
          <p:cNvSpPr/>
          <p:nvPr/>
        </p:nvSpPr>
        <p:spPr>
          <a:xfrm>
            <a:off x="5650586" y="3571554"/>
            <a:ext cx="194296" cy="144830"/>
          </a:xfrm>
          <a:prstGeom prst="ellipse">
            <a:avLst/>
          </a:prstGeom>
          <a:solidFill>
            <a:srgbClr val="B5FF00">
              <a:alpha val="30000"/>
            </a:srgbClr>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Image result for tilney invest 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144790" y="-1890246"/>
            <a:ext cx="170008" cy="45719"/>
          </a:xfrm>
          <a:prstGeom prst="rect">
            <a:avLst/>
          </a:prstGeom>
          <a:noFill/>
          <a:extLst>
            <a:ext uri="{909E8E84-426E-40DD-AFC4-6F175D3DCCD1}">
              <a14:hiddenFill xmlns:a14="http://schemas.microsoft.com/office/drawing/2010/main">
                <a:solidFill>
                  <a:srgbClr val="FFFFFF"/>
                </a:solidFill>
              </a14:hiddenFill>
            </a:ext>
          </a:extLst>
        </p:spPr>
      </p:pic>
      <p:sp>
        <p:nvSpPr>
          <p:cNvPr id="259" name="Rectangular Callout 258"/>
          <p:cNvSpPr/>
          <p:nvPr/>
        </p:nvSpPr>
        <p:spPr>
          <a:xfrm flipH="1" flipV="1">
            <a:off x="7263572" y="3489839"/>
            <a:ext cx="1729145" cy="717610"/>
          </a:xfrm>
          <a:prstGeom prst="wedgeRectCallout">
            <a:avLst>
              <a:gd name="adj1" fmla="val 214661"/>
              <a:gd name="adj2" fmla="val 131924"/>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ular Callout 124"/>
          <p:cNvSpPr/>
          <p:nvPr/>
        </p:nvSpPr>
        <p:spPr>
          <a:xfrm flipH="1" flipV="1">
            <a:off x="1390485" y="954866"/>
            <a:ext cx="1385306" cy="830578"/>
          </a:xfrm>
          <a:prstGeom prst="wedgeRectCallout">
            <a:avLst>
              <a:gd name="adj1" fmla="val 28594"/>
              <a:gd name="adj2" fmla="val -215780"/>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ular Callout 126"/>
          <p:cNvSpPr/>
          <p:nvPr/>
        </p:nvSpPr>
        <p:spPr>
          <a:xfrm flipH="1">
            <a:off x="105640" y="954867"/>
            <a:ext cx="1036016" cy="578906"/>
          </a:xfrm>
          <a:prstGeom prst="wedgeRectCallout">
            <a:avLst>
              <a:gd name="adj1" fmla="val -78855"/>
              <a:gd name="adj2" fmla="val 212291"/>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ular Callout 127"/>
          <p:cNvSpPr/>
          <p:nvPr/>
        </p:nvSpPr>
        <p:spPr>
          <a:xfrm flipH="1">
            <a:off x="5764449" y="1734976"/>
            <a:ext cx="1094378" cy="292587"/>
          </a:xfrm>
          <a:prstGeom prst="wedgeRectCallout">
            <a:avLst>
              <a:gd name="adj1" fmla="val 142359"/>
              <a:gd name="adj2" fmla="val 213155"/>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ular Callout 161"/>
          <p:cNvSpPr/>
          <p:nvPr/>
        </p:nvSpPr>
        <p:spPr>
          <a:xfrm flipH="1">
            <a:off x="7898339" y="2027563"/>
            <a:ext cx="1099702" cy="1258131"/>
          </a:xfrm>
          <a:prstGeom prst="wedgeRectCallout">
            <a:avLst>
              <a:gd name="adj1" fmla="val 372054"/>
              <a:gd name="adj2" fmla="val 13904"/>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Rectangular Callout 167"/>
          <p:cNvSpPr/>
          <p:nvPr/>
        </p:nvSpPr>
        <p:spPr>
          <a:xfrm rot="10800000" flipH="1">
            <a:off x="4586652" y="4888456"/>
            <a:ext cx="1712888" cy="828153"/>
          </a:xfrm>
          <a:prstGeom prst="wedgeRectCallout">
            <a:avLst>
              <a:gd name="adj1" fmla="val -73622"/>
              <a:gd name="adj2" fmla="val 260941"/>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ular Callout 168"/>
          <p:cNvSpPr/>
          <p:nvPr/>
        </p:nvSpPr>
        <p:spPr>
          <a:xfrm flipH="1" flipV="1">
            <a:off x="5319372" y="4111514"/>
            <a:ext cx="980168" cy="666022"/>
          </a:xfrm>
          <a:prstGeom prst="wedgeRectCallout">
            <a:avLst>
              <a:gd name="adj1" fmla="val 156385"/>
              <a:gd name="adj2" fmla="val 219994"/>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ular Callout 175"/>
          <p:cNvSpPr/>
          <p:nvPr/>
        </p:nvSpPr>
        <p:spPr>
          <a:xfrm flipH="1">
            <a:off x="6393184" y="4317258"/>
            <a:ext cx="1099702" cy="387588"/>
          </a:xfrm>
          <a:prstGeom prst="wedgeRectCallout">
            <a:avLst>
              <a:gd name="adj1" fmla="val 110991"/>
              <a:gd name="adj2" fmla="val -233052"/>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2" name="Picture 2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701044" y="860600"/>
            <a:ext cx="554425" cy="157299"/>
          </a:xfrm>
          <a:prstGeom prst="rect">
            <a:avLst/>
          </a:prstGeom>
        </p:spPr>
      </p:pic>
      <p:pic>
        <p:nvPicPr>
          <p:cNvPr id="213" name="Picture 21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278137" y="1124062"/>
            <a:ext cx="498745" cy="191824"/>
          </a:xfrm>
          <a:prstGeom prst="rect">
            <a:avLst/>
          </a:prstGeom>
        </p:spPr>
      </p:pic>
      <p:pic>
        <p:nvPicPr>
          <p:cNvPr id="214" name="Picture 213"/>
          <p:cNvPicPr>
            <a:picLocks noChangeAspect="1"/>
          </p:cNvPicPr>
          <p:nvPr/>
        </p:nvPicPr>
        <p:blipFill rotWithShape="1">
          <a:blip r:embed="rId31" cstate="print">
            <a:extLst>
              <a:ext uri="{28A0092B-C50C-407E-A947-70E740481C1C}">
                <a14:useLocalDpi xmlns:a14="http://schemas.microsoft.com/office/drawing/2010/main" val="0"/>
              </a:ext>
            </a:extLst>
          </a:blip>
          <a:srcRect b="32114"/>
          <a:stretch/>
        </p:blipFill>
        <p:spPr>
          <a:xfrm>
            <a:off x="7344520" y="1012277"/>
            <a:ext cx="887856" cy="125789"/>
          </a:xfrm>
          <a:prstGeom prst="rect">
            <a:avLst/>
          </a:prstGeom>
        </p:spPr>
      </p:pic>
      <p:pic>
        <p:nvPicPr>
          <p:cNvPr id="215" name="Picture 21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697515" y="1340066"/>
            <a:ext cx="643836" cy="226926"/>
          </a:xfrm>
          <a:prstGeom prst="rect">
            <a:avLst/>
          </a:prstGeom>
        </p:spPr>
      </p:pic>
      <p:pic>
        <p:nvPicPr>
          <p:cNvPr id="216" name="Picture 10" descr="http://vermilionsoftware.com/wp-content/uploads/bfi_thumb/Nikko-blog-image1-mmk3q5erd14s4ph8noxpket8is2t45eq6p9nj4c4vg.jpg"/>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29825" t="29990" r="28253" b="36282"/>
          <a:stretch/>
        </p:blipFill>
        <p:spPr bwMode="auto">
          <a:xfrm>
            <a:off x="7852318" y="1439513"/>
            <a:ext cx="480674" cy="131728"/>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12" descr="https://www.walterscott.com/image/layout_set_logo?img_id=12031&amp;t=145641504320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160838" y="1412819"/>
            <a:ext cx="514378" cy="13030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14" descr="https://lh3.googleusercontent.com/-XFV1aFCfQzI/TWkYyoQ79qI/AAAAAAAAAX4/lP45q8TIDxA/s1600/Standard+Life+logo+2011.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322805" y="1057614"/>
            <a:ext cx="619436" cy="135037"/>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16" descr="http://www.whitecrossbc.co.uk/wp-content/uploads/2014/07/swip.jp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b="23785"/>
          <a:stretch/>
        </p:blipFill>
        <p:spPr bwMode="auto">
          <a:xfrm>
            <a:off x="3429868" y="1170841"/>
            <a:ext cx="714078" cy="203825"/>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18" descr="http://www.martincurrie.com/img/logo-martincurrie.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975531" y="1067802"/>
            <a:ext cx="352680" cy="156053"/>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20" descr="http://www.independentinvestmenttrust.co.uk/images/IITHeader.jpg"/>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43" t="41287" r="39284" b="32800"/>
          <a:stretch/>
        </p:blipFill>
        <p:spPr bwMode="auto">
          <a:xfrm>
            <a:off x="7280478" y="860600"/>
            <a:ext cx="1624354" cy="122394"/>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22" descr="https://s3-eu-central-1.amazonaws.com/centaur-wp/fundstrategy/prod/content/uploads/2015/10/15568ab7ff8b7b0732ad1ddcb54c7af3.jpg"/>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11514" t="21495" r="8520" b="18458"/>
          <a:stretch/>
        </p:blipFill>
        <p:spPr bwMode="auto">
          <a:xfrm>
            <a:off x="4768802" y="1048635"/>
            <a:ext cx="495791" cy="178111"/>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4" descr="http://www.aberforth.co.uk/assets/images/branding/brandlogo.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855843" y="863629"/>
            <a:ext cx="367026" cy="281628"/>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6" descr="http://amatiglobal.com/images/amati-logo-golder-gray.gif"/>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900857" y="837793"/>
            <a:ext cx="328587" cy="176616"/>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8" descr="http://www.reverafunds.com/wp-content/uploads/2010/11/web2.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405570" y="1045532"/>
            <a:ext cx="238738" cy="240079"/>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30" descr="http://www.saracenfundmanagers.com/saracen/wp-content/themes/saracen/img/logo.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22146" y="1174386"/>
            <a:ext cx="494487" cy="12168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32" descr="https://media.licdn.com/mpr/mpr/shrink_200_200/p/3/005/059/200/3400c2f.png"/>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l="20156" t="27663" r="18951" b="31433"/>
          <a:stretch/>
        </p:blipFill>
        <p:spPr bwMode="auto">
          <a:xfrm>
            <a:off x="5368559" y="828271"/>
            <a:ext cx="399315" cy="268236"/>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36" descr="http://uksif.org/wp-content/uploads/2014/03/First-State-Investments-Logo.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454324" y="1057536"/>
            <a:ext cx="463534" cy="130103"/>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38" descr="http://www.aubreycapitalmanagement.com/Images/AubreyLogo.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345659" y="1434227"/>
            <a:ext cx="369803" cy="136432"/>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0" descr="https://www.speirsjeffrey.co.uk/themes/htmlfive_reset/images/speirs-and-jeffrey.gif"/>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8453624" y="1439672"/>
            <a:ext cx="460164" cy="189717"/>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230"/>
          <p:cNvPicPr>
            <a:picLocks noChangeAspect="1"/>
          </p:cNvPicPr>
          <p:nvPr/>
        </p:nvPicPr>
        <p:blipFill>
          <a:blip r:embed="rId48"/>
          <a:stretch>
            <a:fillRect/>
          </a:stretch>
        </p:blipFill>
        <p:spPr>
          <a:xfrm>
            <a:off x="6437325" y="836976"/>
            <a:ext cx="412498" cy="155313"/>
          </a:xfrm>
          <a:prstGeom prst="rect">
            <a:avLst/>
          </a:prstGeom>
        </p:spPr>
      </p:pic>
      <p:pic>
        <p:nvPicPr>
          <p:cNvPr id="232" name="Picture 4" descr="http://www.artemis.co.uk/img/logo/logo.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332296" y="1421420"/>
            <a:ext cx="340340" cy="189314"/>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6" descr="http://www.tbaileyfs.co.uk/system/uploads/content/summary_image/108/twitter_logo-garraway-section.jpg"/>
          <p:cNvPicPr>
            <a:picLocks noChangeAspect="1" noChangeArrowheads="1"/>
          </p:cNvPicPr>
          <p:nvPr/>
        </p:nvPicPr>
        <p:blipFill rotWithShape="1">
          <a:blip r:embed="rId50" cstate="print">
            <a:extLst>
              <a:ext uri="{28A0092B-C50C-407E-A947-70E740481C1C}">
                <a14:useLocalDpi xmlns:a14="http://schemas.microsoft.com/office/drawing/2010/main" val="0"/>
              </a:ext>
            </a:extLst>
          </a:blip>
          <a:srcRect l="15026" t="38177" r="13225" b="32046"/>
          <a:stretch/>
        </p:blipFill>
        <p:spPr bwMode="auto">
          <a:xfrm>
            <a:off x="3424348" y="1389530"/>
            <a:ext cx="714042" cy="155477"/>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8" descr="http://www.suffolklife.co.uk/_BinaryCache/263835/264265/628203/investor2.bmp"/>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763833" y="1213514"/>
            <a:ext cx="430338" cy="196217"/>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0" descr="https://upload.wikimedia.org/wikipedia/en/7/70/Scottish_Investment_Trust.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6348974" y="1286322"/>
            <a:ext cx="522158" cy="10319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16" descr="https://www.adambank.com/content/dam/rbs-coutts/adam-bank/images/Logos/Brand/logo.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931748" y="1156909"/>
            <a:ext cx="795257" cy="196419"/>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18" descr="https://media.licdn.com/mpr/mpr/shrink_200_200/AAEAAQAAAAAAAAVtAAAAJGUzYjE2OTQ4LWFkN2MtNDUxZS1hNGMzLTFhOTI4MDM4ODdiOQ.png"/>
          <p:cNvPicPr>
            <a:picLocks noChangeAspect="1" noChangeArrowheads="1"/>
          </p:cNvPicPr>
          <p:nvPr/>
        </p:nvPicPr>
        <p:blipFill rotWithShape="1">
          <a:blip r:embed="rId54" cstate="print">
            <a:extLst>
              <a:ext uri="{28A0092B-C50C-407E-A947-70E740481C1C}">
                <a14:useLocalDpi xmlns:a14="http://schemas.microsoft.com/office/drawing/2010/main" val="0"/>
              </a:ext>
            </a:extLst>
          </a:blip>
          <a:srcRect t="16405" b="28132"/>
          <a:stretch/>
        </p:blipFill>
        <p:spPr bwMode="auto">
          <a:xfrm>
            <a:off x="6784190" y="1390462"/>
            <a:ext cx="357706" cy="198396"/>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Image result for charles stanley logo"/>
          <p:cNvPicPr>
            <a:picLocks noChangeAspect="1" noChangeArrowheads="1"/>
          </p:cNvPicPr>
          <p:nvPr/>
        </p:nvPicPr>
        <p:blipFill rotWithShape="1">
          <a:blip r:embed="rId55" cstate="print">
            <a:extLst>
              <a:ext uri="{28A0092B-C50C-407E-A947-70E740481C1C}">
                <a14:useLocalDpi xmlns:a14="http://schemas.microsoft.com/office/drawing/2010/main" val="0"/>
              </a:ext>
            </a:extLst>
          </a:blip>
          <a:srcRect l="8901" t="26695" r="8807" b="30248"/>
          <a:stretch/>
        </p:blipFill>
        <p:spPr bwMode="auto">
          <a:xfrm>
            <a:off x="8273425" y="1226862"/>
            <a:ext cx="662430" cy="151303"/>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8" descr="Image result for munro partners logo"/>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6386244" y="1080609"/>
            <a:ext cx="483661" cy="157190"/>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39"/>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016503" y="876055"/>
            <a:ext cx="565561" cy="156878"/>
          </a:xfrm>
          <a:prstGeom prst="rect">
            <a:avLst/>
          </a:prstGeom>
        </p:spPr>
      </p:pic>
      <p:sp>
        <p:nvSpPr>
          <p:cNvPr id="241" name="Rectangular Callout 125"/>
          <p:cNvSpPr/>
          <p:nvPr/>
        </p:nvSpPr>
        <p:spPr>
          <a:xfrm flipH="1">
            <a:off x="3364696" y="810832"/>
            <a:ext cx="5628019" cy="840726"/>
          </a:xfrm>
          <a:prstGeom prst="wedgeRectCallout">
            <a:avLst>
              <a:gd name="adj1" fmla="val 35418"/>
              <a:gd name="adj2" fmla="val 170409"/>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2" name="Picture 34" descr="Image result for baillie gifford logo high res"/>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385362" y="834387"/>
            <a:ext cx="544573" cy="151418"/>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36" descr="Image result for rossie house investment management"/>
          <p:cNvPicPr>
            <a:picLocks noChangeAspect="1" noChangeArrowheads="1"/>
          </p:cNvPicPr>
          <p:nvPr/>
        </p:nvPicPr>
        <p:blipFill rotWithShape="1">
          <a:blip r:embed="rId59" cstate="print">
            <a:extLst>
              <a:ext uri="{28A0092B-C50C-407E-A947-70E740481C1C}">
                <a14:useLocalDpi xmlns:a14="http://schemas.microsoft.com/office/drawing/2010/main" val="0"/>
              </a:ext>
            </a:extLst>
          </a:blip>
          <a:srcRect t="43306" b="45094"/>
          <a:stretch/>
        </p:blipFill>
        <p:spPr bwMode="auto">
          <a:xfrm>
            <a:off x="4640982" y="1296182"/>
            <a:ext cx="781155" cy="90612"/>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42" descr="Image result for tilney investment management"/>
          <p:cNvPicPr>
            <a:picLocks noChangeAspect="1" noChangeArrowheads="1"/>
          </p:cNvPicPr>
          <p:nvPr/>
        </p:nvPicPr>
        <p:blipFill rotWithShape="1">
          <a:blip r:embed="rId60">
            <a:extLst>
              <a:ext uri="{28A0092B-C50C-407E-A947-70E740481C1C}">
                <a14:useLocalDpi xmlns:a14="http://schemas.microsoft.com/office/drawing/2010/main" val="0"/>
              </a:ext>
            </a:extLst>
          </a:blip>
          <a:srcRect t="37060" b="38749"/>
          <a:stretch/>
        </p:blipFill>
        <p:spPr bwMode="auto">
          <a:xfrm>
            <a:off x="4886287" y="1418292"/>
            <a:ext cx="774697" cy="115481"/>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45"/>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233771" y="3868573"/>
            <a:ext cx="567629" cy="200066"/>
          </a:xfrm>
          <a:prstGeom prst="rect">
            <a:avLst/>
          </a:prstGeom>
        </p:spPr>
      </p:pic>
      <p:pic>
        <p:nvPicPr>
          <p:cNvPr id="249" name="Picture 248"/>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2170061" y="6113580"/>
            <a:ext cx="789386" cy="166716"/>
          </a:xfrm>
          <a:prstGeom prst="rect">
            <a:avLst/>
          </a:prstGeom>
        </p:spPr>
      </p:pic>
      <p:pic>
        <p:nvPicPr>
          <p:cNvPr id="250" name="Picture 249"/>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2927056" y="4385077"/>
            <a:ext cx="344485" cy="135439"/>
          </a:xfrm>
          <a:prstGeom prst="rect">
            <a:avLst/>
          </a:prstGeom>
        </p:spPr>
      </p:pic>
      <p:pic>
        <p:nvPicPr>
          <p:cNvPr id="258" name="Picture 257"/>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269275" y="4135959"/>
            <a:ext cx="472633" cy="265764"/>
          </a:xfrm>
          <a:prstGeom prst="rect">
            <a:avLst/>
          </a:prstGeom>
        </p:spPr>
      </p:pic>
      <p:pic>
        <p:nvPicPr>
          <p:cNvPr id="261" name="Picture 260"/>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789948" y="3898947"/>
            <a:ext cx="473701" cy="125876"/>
          </a:xfrm>
          <a:prstGeom prst="rect">
            <a:avLst/>
          </a:prstGeom>
        </p:spPr>
      </p:pic>
      <p:pic>
        <p:nvPicPr>
          <p:cNvPr id="262" name="Picture 261"/>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753588" y="4123548"/>
            <a:ext cx="466166" cy="169306"/>
          </a:xfrm>
          <a:prstGeom prst="rect">
            <a:avLst/>
          </a:prstGeom>
        </p:spPr>
      </p:pic>
      <p:pic>
        <p:nvPicPr>
          <p:cNvPr id="263" name="Picture 8" descr="http://www.ikhwezi-educare.org.za/wp-content/uploads/2013/05/TM-logo-in-JPeg1.jpg"/>
          <p:cNvPicPr>
            <a:picLocks noChangeAspect="1" noChangeArrowheads="1"/>
          </p:cNvPicPr>
          <p:nvPr/>
        </p:nvPicPr>
        <p:blipFill rotWithShape="1">
          <a:blip r:embed="rId67" cstate="print">
            <a:extLst>
              <a:ext uri="{28A0092B-C50C-407E-A947-70E740481C1C}">
                <a14:useLocalDpi xmlns:a14="http://schemas.microsoft.com/office/drawing/2010/main" val="0"/>
              </a:ext>
            </a:extLst>
          </a:blip>
          <a:srcRect l="1704" t="7820" r="8754" b="2990"/>
          <a:stretch/>
        </p:blipFill>
        <p:spPr bwMode="auto">
          <a:xfrm>
            <a:off x="1256891" y="5005192"/>
            <a:ext cx="490920" cy="147276"/>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8" descr="http://www.formicary.net/wp-content/uploads/2013/09/Bluecrest-300x91.jp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3963418" y="6167331"/>
            <a:ext cx="456850" cy="138578"/>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10" descr="https://www.hermes-investment.com/wp-content/themes/hermes/img/logo.pn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2005680" y="5005275"/>
            <a:ext cx="455649" cy="19950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12" descr="http://colmorebusinessdistrict.com/wp-content/uploads/2013/02/Psigma-Logo-300x100.jp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1476464" y="4288415"/>
            <a:ext cx="358668" cy="119556"/>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14" descr="http://static1.squarespace.com/static/51b2ebdae4b0c02e88c4b8e5/t/52cd7bf5e4b0360c160c2d09/1389198326530/Edale_Logo_jpeg.jpeg"/>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2288713" y="4531207"/>
            <a:ext cx="288796" cy="174144"/>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16" descr="http://www.sec.gov/Archives/edgar/data/1060517/000120928610000443/logoc.jp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1394871" y="4504859"/>
            <a:ext cx="729286" cy="150975"/>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18" descr="https://upload.wikimedia.org/wikipedia/en/b/ba/MAM_Logo_1.pn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2135864" y="4371042"/>
            <a:ext cx="697548" cy="128674"/>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0" descr="https://etrading.jpmorganam.com.hk/mjfUsr/en/images/logo_jfam.gif"/>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3609597" y="4323254"/>
            <a:ext cx="392512" cy="142938"/>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2" descr="https://www.oldfieldpartners.com/modules/main/images/logo.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3669184" y="5929381"/>
            <a:ext cx="212133" cy="173170"/>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4" descr="https://upload.wikimedia.org/wikipedia/en/5/5a/Och_Ziff_logo.png"/>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3643198" y="4486859"/>
            <a:ext cx="391477" cy="326681"/>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272" descr="https://www.oldmutual.co.za/Sitefinity/WebsiteTemplates/OMEM_WCMS/App_Themes/OMGreen/images/old_mutual_logo.png"/>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2202267" y="4146405"/>
            <a:ext cx="775059" cy="170135"/>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73"/>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269275" y="5027416"/>
            <a:ext cx="244925" cy="231582"/>
          </a:xfrm>
          <a:prstGeom prst="rect">
            <a:avLst/>
          </a:prstGeom>
          <a:ln w="12700">
            <a:solidFill>
              <a:schemeClr val="tx1"/>
            </a:solidFill>
          </a:ln>
        </p:spPr>
      </p:pic>
      <p:pic>
        <p:nvPicPr>
          <p:cNvPr id="275" name="Picture 274"/>
          <p:cNvPicPr>
            <a:picLocks noChangeAspect="1"/>
          </p:cNvPicPr>
          <p:nvPr/>
        </p:nvPicPr>
        <p:blipFill rotWithShape="1">
          <a:blip r:embed="rId79"/>
          <a:srcRect b="43689"/>
          <a:stretch/>
        </p:blipFill>
        <p:spPr>
          <a:xfrm>
            <a:off x="997354" y="6178786"/>
            <a:ext cx="1040769" cy="119307"/>
          </a:xfrm>
          <a:prstGeom prst="rect">
            <a:avLst/>
          </a:prstGeom>
        </p:spPr>
      </p:pic>
      <p:pic>
        <p:nvPicPr>
          <p:cNvPr id="276" name="Picture 275" descr="http://figplc.com/wp-content/uploads/fig_logo.jpg"/>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3434700" y="5214807"/>
            <a:ext cx="476232" cy="253808"/>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34" descr="http://www.alfipartners.com/theme/assets/images/jupiter-asset-management.jpg"/>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3103239" y="5004944"/>
            <a:ext cx="402534" cy="172641"/>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36" descr="http://www.streetinsider.com/images/entities/799/resize_lansdowne.jpg"/>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3099298" y="4179364"/>
            <a:ext cx="574338" cy="110587"/>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38" descr="http://media.marketwire.com/attachments/201505/87075_RWC.jpg"/>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990501" y="4538752"/>
            <a:ext cx="336750" cy="120107"/>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81" descr="https://upload.wikimedia.org/wikipedia/en/c/c7/Insight_Investment_logo.jpg"/>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2751368" y="4934348"/>
            <a:ext cx="277498" cy="210898"/>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2" descr="https://media.licdn.com/mpr/mpr/shrinknp_200_200/AAEAAQAAAAAAAAKwAAAAJGMzNDQyYzMzLTRjMDAtNDMwYy05N2UzLWYzODY2N2E3ZWZlYg.jpg"/>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4057815" y="4528786"/>
            <a:ext cx="220196" cy="220196"/>
          </a:xfrm>
          <a:prstGeom prst="rect">
            <a:avLst/>
          </a:prstGeom>
          <a:noFill/>
          <a:extLst>
            <a:ext uri="{909E8E84-426E-40DD-AFC4-6F175D3DCCD1}">
              <a14:hiddenFill xmlns:a14="http://schemas.microsoft.com/office/drawing/2010/main">
                <a:solidFill>
                  <a:srgbClr val="FFFFFF"/>
                </a:solidFill>
              </a14:hiddenFill>
            </a:ext>
          </a:extLst>
        </p:spPr>
      </p:pic>
      <p:pic>
        <p:nvPicPr>
          <p:cNvPr id="284" name="Picture 46" descr="http://www.plsa.co.uk/Your_recent_NAPF_event/Investment_Conference_2015/Exhibitors_and_sponsors/~/media/Image%20Library/Logos/Customer/Goldman%20Sachs%20IV12.ashx?h=76&amp;w=199&amp;as=1"/>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1320945" y="5376051"/>
            <a:ext cx="486843" cy="185930"/>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48" descr="http://www.inspired.om/wp-content/uploads/2014/01/BP_Logo.png"/>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3329431" y="4326211"/>
            <a:ext cx="228823" cy="236071"/>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50" descr="http://a.citywirecontent.co.uk/images/2012/03/05/572089-System__Resources__Image-633396.gif"/>
          <p:cNvPicPr>
            <a:picLocks noChangeAspect="1" noChangeArrowheads="1"/>
          </p:cNvPicPr>
          <p:nvPr/>
        </p:nvPicPr>
        <p:blipFill rotWithShape="1">
          <a:blip r:embed="rId88" cstate="print">
            <a:extLst>
              <a:ext uri="{28A0092B-C50C-407E-A947-70E740481C1C}">
                <a14:useLocalDpi xmlns:a14="http://schemas.microsoft.com/office/drawing/2010/main" val="0"/>
              </a:ext>
            </a:extLst>
          </a:blip>
          <a:srcRect l="994" t="19527" r="-994" b="14685"/>
          <a:stretch/>
        </p:blipFill>
        <p:spPr bwMode="auto">
          <a:xfrm>
            <a:off x="1507750" y="3911110"/>
            <a:ext cx="558519" cy="160510"/>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54" descr="http://www.adviser-hub.co.uk/portals/0/HSBC%20GAM_Black_1795.jpg"/>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699225" y="5504921"/>
            <a:ext cx="496658" cy="174103"/>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56" descr="https://upload.wikimedia.org/wikipedia/en/thumb/6/6e/M%26G_Investments_(logo).svg/1280px-M%26G_Investments_(logo).svg.png"/>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1162496" y="5974254"/>
            <a:ext cx="339855" cy="176831"/>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58" descr="http://www.tsam.net/wp-content/uploads/2015/05/pyramis-global-advisors-85280260.jpg"/>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1790336" y="4743797"/>
            <a:ext cx="522428" cy="152549"/>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60" descr="https://www.sippdealxtra.co.uk/stamperlogos/sippdealxtra/redm6012/redm6012.jpg"/>
          <p:cNvPicPr>
            <a:picLocks noChangeAspect="1" noChangeArrowheads="1"/>
          </p:cNvPicPr>
          <p:nvPr/>
        </p:nvPicPr>
        <p:blipFill rotWithShape="1">
          <a:blip r:embed="rId92" cstate="print">
            <a:extLst>
              <a:ext uri="{28A0092B-C50C-407E-A947-70E740481C1C}">
                <a14:useLocalDpi xmlns:a14="http://schemas.microsoft.com/office/drawing/2010/main" val="0"/>
              </a:ext>
            </a:extLst>
          </a:blip>
          <a:srcRect l="11614" r="11988" b="-3456"/>
          <a:stretch/>
        </p:blipFill>
        <p:spPr bwMode="auto">
          <a:xfrm>
            <a:off x="590116" y="5098731"/>
            <a:ext cx="540231" cy="266020"/>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62" descr="http://www.retroswap.com/wp-content/uploads/2014/01/N+1-Singer-logo1.jpg"/>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536472" y="4869160"/>
            <a:ext cx="633260" cy="131929"/>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291"/>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513580" y="5721698"/>
            <a:ext cx="681084" cy="139313"/>
          </a:xfrm>
          <a:prstGeom prst="rect">
            <a:avLst/>
          </a:prstGeom>
        </p:spPr>
      </p:pic>
      <p:pic>
        <p:nvPicPr>
          <p:cNvPr id="293" name="Picture 292"/>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2491091" y="5623185"/>
            <a:ext cx="873607" cy="124200"/>
          </a:xfrm>
          <a:prstGeom prst="rect">
            <a:avLst/>
          </a:prstGeom>
        </p:spPr>
      </p:pic>
      <p:pic>
        <p:nvPicPr>
          <p:cNvPr id="294" name="Picture 293"/>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1905296" y="5224398"/>
            <a:ext cx="842259" cy="130048"/>
          </a:xfrm>
          <a:prstGeom prst="rect">
            <a:avLst/>
          </a:prstGeom>
        </p:spPr>
      </p:pic>
      <p:pic>
        <p:nvPicPr>
          <p:cNvPr id="295" name="Picture 294"/>
          <p:cNvPicPr>
            <a:picLocks noChangeAspect="1"/>
          </p:cNvPicPr>
          <p:nvPr/>
        </p:nvPicPr>
        <p:blipFill rotWithShape="1">
          <a:blip r:embed="rId97" cstate="print">
            <a:extLst>
              <a:ext uri="{28A0092B-C50C-407E-A947-70E740481C1C}">
                <a14:useLocalDpi xmlns:a14="http://schemas.microsoft.com/office/drawing/2010/main" val="0"/>
              </a:ext>
            </a:extLst>
          </a:blip>
          <a:srcRect t="31346" b="35838"/>
          <a:stretch/>
        </p:blipFill>
        <p:spPr>
          <a:xfrm>
            <a:off x="2771187" y="5772235"/>
            <a:ext cx="1004063" cy="136990"/>
          </a:xfrm>
          <a:prstGeom prst="rect">
            <a:avLst/>
          </a:prstGeom>
        </p:spPr>
      </p:pic>
      <p:pic>
        <p:nvPicPr>
          <p:cNvPr id="300" name="Picture 299"/>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3662930" y="5002199"/>
            <a:ext cx="188249" cy="162349"/>
          </a:xfrm>
          <a:prstGeom prst="rect">
            <a:avLst/>
          </a:prstGeom>
        </p:spPr>
      </p:pic>
      <p:pic>
        <p:nvPicPr>
          <p:cNvPr id="302" name="Picture 301"/>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3580146" y="5518255"/>
            <a:ext cx="655908" cy="181939"/>
          </a:xfrm>
          <a:prstGeom prst="rect">
            <a:avLst/>
          </a:prstGeom>
        </p:spPr>
      </p:pic>
      <p:pic>
        <p:nvPicPr>
          <p:cNvPr id="362" name="Picture 361"/>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277923" y="4678842"/>
            <a:ext cx="663883" cy="159655"/>
          </a:xfrm>
          <a:prstGeom prst="rect">
            <a:avLst/>
          </a:prstGeom>
        </p:spPr>
      </p:pic>
      <p:pic>
        <p:nvPicPr>
          <p:cNvPr id="363" name="Picture 362"/>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3260892" y="3993017"/>
            <a:ext cx="622098" cy="129604"/>
          </a:xfrm>
          <a:prstGeom prst="rect">
            <a:avLst/>
          </a:prstGeom>
        </p:spPr>
      </p:pic>
      <p:pic>
        <p:nvPicPr>
          <p:cNvPr id="364" name="Picture 64" descr="http://photos.prnewswire.com/prnvar/20150119/169935LOGO"/>
          <p:cNvPicPr>
            <a:picLocks noChangeAspect="1" noChangeArrowheads="1"/>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2898611" y="4577982"/>
            <a:ext cx="237013" cy="237013"/>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364"/>
          <p:cNvPicPr>
            <a:picLocks noChangeAspect="1"/>
          </p:cNvPicPr>
          <p:nvPr/>
        </p:nvPicPr>
        <p:blipFill>
          <a:blip r:embed="rId103"/>
          <a:stretch>
            <a:fillRect/>
          </a:stretch>
        </p:blipFill>
        <p:spPr>
          <a:xfrm>
            <a:off x="1611527" y="5995840"/>
            <a:ext cx="531337" cy="173935"/>
          </a:xfrm>
          <a:prstGeom prst="rect">
            <a:avLst/>
          </a:prstGeom>
        </p:spPr>
      </p:pic>
      <p:pic>
        <p:nvPicPr>
          <p:cNvPr id="366" name="Picture 365"/>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3345461" y="4602975"/>
            <a:ext cx="274322" cy="244695"/>
          </a:xfrm>
          <a:prstGeom prst="rect">
            <a:avLst/>
          </a:prstGeom>
        </p:spPr>
      </p:pic>
      <p:pic>
        <p:nvPicPr>
          <p:cNvPr id="367" name="Picture 366"/>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2955121" y="5949534"/>
            <a:ext cx="522388" cy="136038"/>
          </a:xfrm>
          <a:prstGeom prst="rect">
            <a:avLst/>
          </a:prstGeom>
        </p:spPr>
      </p:pic>
      <p:pic>
        <p:nvPicPr>
          <p:cNvPr id="368" name="Picture 367"/>
          <p:cNvPicPr>
            <a:picLocks noChangeAspect="1"/>
          </p:cNvPicPr>
          <p:nvPr/>
        </p:nvPicPr>
        <p:blipFill>
          <a:blip r:embed="rId106"/>
          <a:stretch>
            <a:fillRect/>
          </a:stretch>
        </p:blipFill>
        <p:spPr>
          <a:xfrm>
            <a:off x="3975608" y="5045624"/>
            <a:ext cx="477335" cy="188836"/>
          </a:xfrm>
          <a:prstGeom prst="rect">
            <a:avLst/>
          </a:prstGeom>
        </p:spPr>
      </p:pic>
      <p:pic>
        <p:nvPicPr>
          <p:cNvPr id="369" name="Picture 368"/>
          <p:cNvPicPr>
            <a:picLocks noChangeAspect="1"/>
          </p:cNvPicPr>
          <p:nvPr/>
        </p:nvPicPr>
        <p:blipFill>
          <a:blip r:embed="rId107"/>
          <a:stretch>
            <a:fillRect/>
          </a:stretch>
        </p:blipFill>
        <p:spPr>
          <a:xfrm>
            <a:off x="3982052" y="3878590"/>
            <a:ext cx="248420" cy="223578"/>
          </a:xfrm>
          <a:prstGeom prst="rect">
            <a:avLst/>
          </a:prstGeom>
        </p:spPr>
      </p:pic>
      <p:pic>
        <p:nvPicPr>
          <p:cNvPr id="370" name="Picture 68" descr="http://www.makoinvestmentmanagers.com/images/Mim-with-dots-accented.jpg"/>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3047027" y="6121832"/>
            <a:ext cx="813705" cy="184077"/>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70" descr="https://www.millennium.capital/wp-content/uploads/2014/12/MCP_Logo_20141.png"/>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2108747" y="3907295"/>
            <a:ext cx="799802" cy="174840"/>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72" descr="http://www.valuewalk.com/wp-content/uploads/2012/08/Moore-Capital.jpg"/>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1903196" y="5374957"/>
            <a:ext cx="285925" cy="281898"/>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74" descr="https://www.gsb.stanford.edu/sites/gsb/files/logo-orbis-investment-management.png"/>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297561" y="5369436"/>
            <a:ext cx="295990" cy="295990"/>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78" descr="https://upload.wikimedia.org/wikipedia/commons/f/f9/Point72logo.png"/>
          <p:cNvPicPr>
            <a:picLocks noChangeAspect="1" noChangeArrowheads="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3893355" y="5240140"/>
            <a:ext cx="597888" cy="265917"/>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80" descr="http://www.elevacapital.com/themes/simple/images/logo.png"/>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3919557" y="4795849"/>
            <a:ext cx="519212" cy="182358"/>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82" descr="http://www.mondrian.com/uploads/pics/logo.png"/>
          <p:cNvPicPr>
            <a:picLocks noChangeAspect="1" noChangeArrowheads="1"/>
          </p:cNvPicPr>
          <p:nvPr/>
        </p:nvPicPr>
        <p:blipFill>
          <a:blip r:embed="rId114" cstate="print">
            <a:extLst>
              <a:ext uri="{28A0092B-C50C-407E-A947-70E740481C1C}">
                <a14:useLocalDpi xmlns:a14="http://schemas.microsoft.com/office/drawing/2010/main" val="0"/>
              </a:ext>
            </a:extLst>
          </a:blip>
          <a:srcRect/>
          <a:stretch>
            <a:fillRect/>
          </a:stretch>
        </p:blipFill>
        <p:spPr bwMode="auto">
          <a:xfrm>
            <a:off x="271863" y="5917158"/>
            <a:ext cx="811156" cy="173635"/>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84" descr="http://mfex.com/mfex/Media/Default/BlogPost/mfex/mfex-mutual-funds-exchange/zadig.png"/>
          <p:cNvPicPr>
            <a:picLocks noChangeAspect="1" noChangeArrowheads="1"/>
          </p:cNvPicPr>
          <p:nvPr/>
        </p:nvPicPr>
        <p:blipFill>
          <a:blip r:embed="rId115" cstate="print">
            <a:extLst>
              <a:ext uri="{28A0092B-C50C-407E-A947-70E740481C1C}">
                <a14:useLocalDpi xmlns:a14="http://schemas.microsoft.com/office/drawing/2010/main" val="0"/>
              </a:ext>
            </a:extLst>
          </a:blip>
          <a:srcRect/>
          <a:stretch>
            <a:fillRect/>
          </a:stretch>
        </p:blipFill>
        <p:spPr bwMode="auto">
          <a:xfrm>
            <a:off x="3917164" y="5661617"/>
            <a:ext cx="440974" cy="211038"/>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10" descr="Image result for amber capital investment management logo"/>
          <p:cNvPicPr>
            <a:picLocks noChangeAspect="1" noChangeArrowheads="1"/>
          </p:cNvPicPr>
          <p:nvPr/>
        </p:nvPicPr>
        <p:blipFill rotWithShape="1">
          <a:blip r:embed="rId116" cstate="print">
            <a:extLst>
              <a:ext uri="{28A0092B-C50C-407E-A947-70E740481C1C}">
                <a14:useLocalDpi xmlns:a14="http://schemas.microsoft.com/office/drawing/2010/main" val="0"/>
              </a:ext>
            </a:extLst>
          </a:blip>
          <a:srcRect t="32382" b="34107"/>
          <a:stretch/>
        </p:blipFill>
        <p:spPr bwMode="auto">
          <a:xfrm>
            <a:off x="237813" y="6121005"/>
            <a:ext cx="737008" cy="176220"/>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12" descr="Image result for daiwa asset management logo"/>
          <p:cNvPicPr>
            <a:picLocks noChangeAspect="1" noChangeArrowheads="1"/>
          </p:cNvPicPr>
          <p:nvPr/>
        </p:nvPicPr>
        <p:blipFill>
          <a:blip r:embed="rId117" cstate="print">
            <a:extLst>
              <a:ext uri="{28A0092B-C50C-407E-A947-70E740481C1C}">
                <a14:useLocalDpi xmlns:a14="http://schemas.microsoft.com/office/drawing/2010/main" val="0"/>
              </a:ext>
            </a:extLst>
          </a:blip>
          <a:srcRect/>
          <a:stretch>
            <a:fillRect/>
          </a:stretch>
        </p:blipFill>
        <p:spPr bwMode="auto">
          <a:xfrm>
            <a:off x="4045686" y="5929332"/>
            <a:ext cx="380250" cy="190125"/>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14" descr="Image result for greenvale capital logo"/>
          <p:cNvPicPr>
            <a:picLocks noChangeAspect="1" noChangeArrowheads="1"/>
          </p:cNvPicPr>
          <p:nvPr/>
        </p:nvPicPr>
        <p:blipFill>
          <a:blip r:embed="rId118" cstate="print">
            <a:extLst>
              <a:ext uri="{28A0092B-C50C-407E-A947-70E740481C1C}">
                <a14:useLocalDpi xmlns:a14="http://schemas.microsoft.com/office/drawing/2010/main" val="0"/>
              </a:ext>
            </a:extLst>
          </a:blip>
          <a:srcRect/>
          <a:stretch>
            <a:fillRect/>
          </a:stretch>
        </p:blipFill>
        <p:spPr bwMode="auto">
          <a:xfrm>
            <a:off x="2877534" y="5383467"/>
            <a:ext cx="553913" cy="230797"/>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16" descr="Image result for lazard asset management logo"/>
          <p:cNvPicPr>
            <a:picLocks noChangeAspect="1" noChangeArrowheads="1"/>
          </p:cNvPicPr>
          <p:nvPr/>
        </p:nvPicPr>
        <p:blipFill rotWithShape="1">
          <a:blip r:embed="rId119" cstate="print">
            <a:extLst>
              <a:ext uri="{28A0092B-C50C-407E-A947-70E740481C1C}">
                <a14:useLocalDpi xmlns:a14="http://schemas.microsoft.com/office/drawing/2010/main" val="0"/>
              </a:ext>
            </a:extLst>
          </a:blip>
          <a:srcRect t="17631" b="16211"/>
          <a:stretch/>
        </p:blipFill>
        <p:spPr bwMode="auto">
          <a:xfrm>
            <a:off x="4021059" y="4350841"/>
            <a:ext cx="399566" cy="160211"/>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18" descr="Image result for talisman global asset management logo"/>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2917258" y="5245011"/>
            <a:ext cx="545604" cy="123498"/>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20" descr="Image result for tt international logo"/>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1560233" y="5622868"/>
            <a:ext cx="294069" cy="294069"/>
          </a:xfrm>
          <a:prstGeom prst="rect">
            <a:avLst/>
          </a:prstGeom>
          <a:noFill/>
          <a:extLst>
            <a:ext uri="{909E8E84-426E-40DD-AFC4-6F175D3DCCD1}">
              <a14:hiddenFill xmlns:a14="http://schemas.microsoft.com/office/drawing/2010/main">
                <a:solidFill>
                  <a:srgbClr val="FFFFFF"/>
                </a:solidFill>
              </a14:hiddenFill>
            </a:ext>
          </a:extLst>
        </p:spPr>
      </p:pic>
      <p:pic>
        <p:nvPicPr>
          <p:cNvPr id="384" name="Picture 22" descr="Image result for soros fund management logo"/>
          <p:cNvPicPr>
            <a:picLocks noChangeAspect="1" noChangeArrowheads="1"/>
          </p:cNvPicPr>
          <p:nvPr/>
        </p:nvPicPr>
        <p:blipFill>
          <a:blip r:embed="rId122" cstate="print">
            <a:extLst>
              <a:ext uri="{28A0092B-C50C-407E-A947-70E740481C1C}">
                <a14:useLocalDpi xmlns:a14="http://schemas.microsoft.com/office/drawing/2010/main" val="0"/>
              </a:ext>
            </a:extLst>
          </a:blip>
          <a:srcRect/>
          <a:stretch>
            <a:fillRect/>
          </a:stretch>
        </p:blipFill>
        <p:spPr bwMode="auto">
          <a:xfrm>
            <a:off x="2225254" y="5384781"/>
            <a:ext cx="620484" cy="198555"/>
          </a:xfrm>
          <a:prstGeom prst="rect">
            <a:avLst/>
          </a:prstGeom>
          <a:noFill/>
          <a:extLst>
            <a:ext uri="{909E8E84-426E-40DD-AFC4-6F175D3DCCD1}">
              <a14:hiddenFill xmlns:a14="http://schemas.microsoft.com/office/drawing/2010/main">
                <a:solidFill>
                  <a:srgbClr val="FFFFFF"/>
                </a:solidFill>
              </a14:hiddenFill>
            </a:ext>
          </a:extLst>
        </p:spPr>
      </p:pic>
      <p:sp>
        <p:nvSpPr>
          <p:cNvPr id="385" name="Rectangular Callout 246"/>
          <p:cNvSpPr/>
          <p:nvPr/>
        </p:nvSpPr>
        <p:spPr>
          <a:xfrm flipH="1">
            <a:off x="220697" y="3861048"/>
            <a:ext cx="4223068" cy="2475166"/>
          </a:xfrm>
          <a:prstGeom prst="wedgeRectCallout">
            <a:avLst>
              <a:gd name="adj1" fmla="val -43768"/>
              <a:gd name="adj2" fmla="val -93833"/>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6" name="Picture 8" descr="Image result for manulife asset management logo"/>
          <p:cNvPicPr>
            <a:picLocks noChangeAspect="1" noChangeArrowheads="1"/>
          </p:cNvPicPr>
          <p:nvPr/>
        </p:nvPicPr>
        <p:blipFill rotWithShape="1">
          <a:blip r:embed="rId123" cstate="print">
            <a:extLst>
              <a:ext uri="{28A0092B-C50C-407E-A947-70E740481C1C}">
                <a14:useLocalDpi xmlns:a14="http://schemas.microsoft.com/office/drawing/2010/main" val="0"/>
              </a:ext>
            </a:extLst>
          </a:blip>
          <a:srcRect t="20197" b="29030"/>
          <a:stretch/>
        </p:blipFill>
        <p:spPr bwMode="auto">
          <a:xfrm>
            <a:off x="1182326" y="5180254"/>
            <a:ext cx="647632" cy="154877"/>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12" descr="Image result for river and mercantile logo"/>
          <p:cNvPicPr>
            <a:picLocks noChangeAspect="1" noChangeArrowheads="1"/>
          </p:cNvPicPr>
          <p:nvPr/>
        </p:nvPicPr>
        <p:blipFill rotWithShape="1">
          <a:blip r:embed="rId124" cstate="print">
            <a:extLst>
              <a:ext uri="{28A0092B-C50C-407E-A947-70E740481C1C}">
                <a14:useLocalDpi xmlns:a14="http://schemas.microsoft.com/office/drawing/2010/main" val="0"/>
              </a:ext>
            </a:extLst>
          </a:blip>
          <a:srcRect l="3367" t="34676" r="3339" b="34685"/>
          <a:stretch/>
        </p:blipFill>
        <p:spPr bwMode="auto">
          <a:xfrm>
            <a:off x="3873674" y="4165579"/>
            <a:ext cx="544353" cy="111695"/>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14" descr="https://www.trustnet.com/GrpMgrPhotos/TROY.gif"/>
          <p:cNvPicPr>
            <a:picLocks noChangeAspect="1" noChangeArrowheads="1"/>
          </p:cNvPicPr>
          <p:nvPr/>
        </p:nvPicPr>
        <p:blipFill rotWithShape="1">
          <a:blip r:embed="rId125" cstate="print">
            <a:extLst>
              <a:ext uri="{28A0092B-C50C-407E-A947-70E740481C1C}">
                <a14:useLocalDpi xmlns:a14="http://schemas.microsoft.com/office/drawing/2010/main" val="0"/>
              </a:ext>
            </a:extLst>
          </a:blip>
          <a:srcRect t="28543" b="28153"/>
          <a:stretch/>
        </p:blipFill>
        <p:spPr bwMode="auto">
          <a:xfrm>
            <a:off x="2420154" y="4939552"/>
            <a:ext cx="278511" cy="120608"/>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16" descr="Image result for arrowgrass logo"/>
          <p:cNvPicPr>
            <a:picLocks noChangeAspect="1" noChangeArrowheads="1"/>
          </p:cNvPicPr>
          <p:nvPr/>
        </p:nvPicPr>
        <p:blipFill>
          <a:blip r:embed="rId126" cstate="print">
            <a:extLst>
              <a:ext uri="{28A0092B-C50C-407E-A947-70E740481C1C}">
                <a14:useLocalDpi xmlns:a14="http://schemas.microsoft.com/office/drawing/2010/main" val="0"/>
              </a:ext>
            </a:extLst>
          </a:blip>
          <a:srcRect/>
          <a:stretch>
            <a:fillRect/>
          </a:stretch>
        </p:blipFill>
        <p:spPr bwMode="auto">
          <a:xfrm>
            <a:off x="1244083" y="4052225"/>
            <a:ext cx="421188" cy="144334"/>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22" descr="Image result for canada life logo"/>
          <p:cNvPicPr>
            <a:picLocks noChangeAspect="1" noChangeArrowheads="1"/>
          </p:cNvPicPr>
          <p:nvPr/>
        </p:nvPicPr>
        <p:blipFill>
          <a:blip r:embed="rId127" cstate="print">
            <a:extLst>
              <a:ext uri="{28A0092B-C50C-407E-A947-70E740481C1C}">
                <a14:useLocalDpi xmlns:a14="http://schemas.microsoft.com/office/drawing/2010/main" val="0"/>
              </a:ext>
            </a:extLst>
          </a:blip>
          <a:srcRect/>
          <a:stretch>
            <a:fillRect/>
          </a:stretch>
        </p:blipFill>
        <p:spPr bwMode="auto">
          <a:xfrm>
            <a:off x="3405416" y="4894925"/>
            <a:ext cx="505321" cy="96750"/>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24" descr="Image result for capital group companies logo"/>
          <p:cNvPicPr>
            <a:picLocks noChangeAspect="1" noChangeArrowheads="1"/>
          </p:cNvPicPr>
          <p:nvPr/>
        </p:nvPicPr>
        <p:blipFill>
          <a:blip r:embed="rId128" cstate="print">
            <a:extLst>
              <a:ext uri="{28A0092B-C50C-407E-A947-70E740481C1C}">
                <a14:useLocalDpi xmlns:a14="http://schemas.microsoft.com/office/drawing/2010/main" val="0"/>
              </a:ext>
            </a:extLst>
          </a:blip>
          <a:srcRect/>
          <a:stretch>
            <a:fillRect/>
          </a:stretch>
        </p:blipFill>
        <p:spPr bwMode="auto">
          <a:xfrm>
            <a:off x="2518136" y="5832814"/>
            <a:ext cx="298290" cy="309137"/>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26" descr="Image result for ecofin logo"/>
          <p:cNvPicPr>
            <a:picLocks noChangeAspect="1" noChangeArrowheads="1"/>
          </p:cNvPicPr>
          <p:nvPr/>
        </p:nvPicPr>
        <p:blipFill>
          <a:blip r:embed="rId129" cstate="print">
            <a:extLst>
              <a:ext uri="{28A0092B-C50C-407E-A947-70E740481C1C}">
                <a14:useLocalDpi xmlns:a14="http://schemas.microsoft.com/office/drawing/2010/main" val="0"/>
              </a:ext>
            </a:extLst>
          </a:blip>
          <a:srcRect/>
          <a:stretch>
            <a:fillRect/>
          </a:stretch>
        </p:blipFill>
        <p:spPr bwMode="auto">
          <a:xfrm>
            <a:off x="2451608" y="4746063"/>
            <a:ext cx="386344" cy="123780"/>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392"/>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1239011" y="4664094"/>
            <a:ext cx="471190" cy="226757"/>
          </a:xfrm>
          <a:prstGeom prst="rect">
            <a:avLst/>
          </a:prstGeom>
        </p:spPr>
      </p:pic>
      <p:pic>
        <p:nvPicPr>
          <p:cNvPr id="394" name="Picture 28" descr="Image result for cantillon capital management logo"/>
          <p:cNvPicPr>
            <a:picLocks noChangeAspect="1" noChangeArrowheads="1"/>
          </p:cNvPicPr>
          <p:nvPr/>
        </p:nvPicPr>
        <p:blipFill>
          <a:blip r:embed="rId131" cstate="print">
            <a:extLst>
              <a:ext uri="{28A0092B-C50C-407E-A947-70E740481C1C}">
                <a14:useLocalDpi xmlns:a14="http://schemas.microsoft.com/office/drawing/2010/main" val="0"/>
              </a:ext>
            </a:extLst>
          </a:blip>
          <a:srcRect/>
          <a:stretch>
            <a:fillRect/>
          </a:stretch>
        </p:blipFill>
        <p:spPr bwMode="auto">
          <a:xfrm>
            <a:off x="348420" y="4434077"/>
            <a:ext cx="366242" cy="183121"/>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30" descr="Image result for fidelity management and research logo"/>
          <p:cNvPicPr>
            <a:picLocks noChangeAspect="1" noChangeArrowheads="1"/>
          </p:cNvPicPr>
          <p:nvPr/>
        </p:nvPicPr>
        <p:blipFill>
          <a:blip r:embed="rId132" cstate="print">
            <a:extLst>
              <a:ext uri="{28A0092B-C50C-407E-A947-70E740481C1C}">
                <a14:useLocalDpi xmlns:a14="http://schemas.microsoft.com/office/drawing/2010/main" val="0"/>
              </a:ext>
            </a:extLst>
          </a:blip>
          <a:srcRect/>
          <a:stretch>
            <a:fillRect/>
          </a:stretch>
        </p:blipFill>
        <p:spPr bwMode="auto">
          <a:xfrm>
            <a:off x="815722" y="4330060"/>
            <a:ext cx="576614" cy="143000"/>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395"/>
          <p:cNvPicPr>
            <a:picLocks noChangeAspect="1"/>
          </p:cNvPicPr>
          <p:nvPr/>
        </p:nvPicPr>
        <p:blipFill>
          <a:blip r:embed="rId133" cstate="print">
            <a:extLst>
              <a:ext uri="{28A0092B-C50C-407E-A947-70E740481C1C}">
                <a14:useLocalDpi xmlns:a14="http://schemas.microsoft.com/office/drawing/2010/main" val="0"/>
              </a:ext>
            </a:extLst>
          </a:blip>
          <a:stretch>
            <a:fillRect/>
          </a:stretch>
        </p:blipFill>
        <p:spPr>
          <a:xfrm>
            <a:off x="1741839" y="4130284"/>
            <a:ext cx="418759" cy="105339"/>
          </a:xfrm>
          <a:prstGeom prst="rect">
            <a:avLst/>
          </a:prstGeom>
        </p:spPr>
      </p:pic>
      <p:pic>
        <p:nvPicPr>
          <p:cNvPr id="397" name="Picture 32" descr="Image result for sw mitchell logo"/>
          <p:cNvPicPr>
            <a:picLocks noChangeAspect="1" noChangeArrowheads="1"/>
          </p:cNvPicPr>
          <p:nvPr/>
        </p:nvPicPr>
        <p:blipFill rotWithShape="1">
          <a:blip r:embed="rId134" cstate="print">
            <a:extLst>
              <a:ext uri="{28A0092B-C50C-407E-A947-70E740481C1C}">
                <a14:useLocalDpi xmlns:a14="http://schemas.microsoft.com/office/drawing/2010/main" val="0"/>
              </a:ext>
            </a:extLst>
          </a:blip>
          <a:srcRect t="24050" b="24380"/>
          <a:stretch/>
        </p:blipFill>
        <p:spPr bwMode="auto">
          <a:xfrm>
            <a:off x="1896060" y="5680913"/>
            <a:ext cx="499855" cy="257778"/>
          </a:xfrm>
          <a:prstGeom prst="rect">
            <a:avLst/>
          </a:prstGeom>
          <a:noFill/>
          <a:extLst>
            <a:ext uri="{909E8E84-426E-40DD-AFC4-6F175D3DCCD1}">
              <a14:hiddenFill xmlns:a14="http://schemas.microsoft.com/office/drawing/2010/main">
                <a:solidFill>
                  <a:srgbClr val="FFFFFF"/>
                </a:solidFill>
              </a14:hiddenFill>
            </a:ext>
          </a:extLst>
        </p:spPr>
      </p:pic>
      <p:sp>
        <p:nvSpPr>
          <p:cNvPr id="157" name="Footer Placeholder 4"/>
          <p:cNvSpPr>
            <a:spLocks noGrp="1"/>
          </p:cNvSpPr>
          <p:nvPr>
            <p:ph type="ftr" sz="quarter" idx="11"/>
          </p:nvPr>
        </p:nvSpPr>
        <p:spPr>
          <a:xfrm>
            <a:off x="3124200" y="6356350"/>
            <a:ext cx="2895600" cy="365125"/>
          </a:xfrm>
        </p:spPr>
        <p:txBody>
          <a:bodyPr/>
          <a:lstStyle/>
          <a:p>
            <a:r>
              <a:rPr lang="en-GB">
                <a:latin typeface="Segoe UI" panose="020B0502040204020203" pitchFamily="34" charset="0"/>
                <a:cs typeface="Segoe UI" panose="020B0502040204020203" pitchFamily="34" charset="0"/>
              </a:rPr>
              <a:t>© ingage IR LTD, May 2017 Confidential </a:t>
            </a:r>
            <a:endParaRPr lang="en-GB"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135" cstate="print">
            <a:extLst>
              <a:ext uri="{28A0092B-C50C-407E-A947-70E740481C1C}">
                <a14:useLocalDpi xmlns:a14="http://schemas.microsoft.com/office/drawing/2010/main" val="0"/>
              </a:ext>
            </a:extLst>
          </a:blip>
          <a:stretch>
            <a:fillRect/>
          </a:stretch>
        </p:blipFill>
        <p:spPr>
          <a:xfrm>
            <a:off x="1295957" y="5665700"/>
            <a:ext cx="178649" cy="220555"/>
          </a:xfrm>
          <a:prstGeom prst="rect">
            <a:avLst/>
          </a:prstGeom>
        </p:spPr>
      </p:pic>
      <p:pic>
        <p:nvPicPr>
          <p:cNvPr id="4" name="Picture 3"/>
          <p:cNvPicPr>
            <a:picLocks noChangeAspect="1"/>
          </p:cNvPicPr>
          <p:nvPr/>
        </p:nvPicPr>
        <p:blipFill>
          <a:blip r:embed="rId136" cstate="print">
            <a:extLst>
              <a:ext uri="{28A0092B-C50C-407E-A947-70E740481C1C}">
                <a14:useLocalDpi xmlns:a14="http://schemas.microsoft.com/office/drawing/2010/main" val="0"/>
              </a:ext>
            </a:extLst>
          </a:blip>
          <a:stretch>
            <a:fillRect/>
          </a:stretch>
        </p:blipFill>
        <p:spPr>
          <a:xfrm>
            <a:off x="2192195" y="5844377"/>
            <a:ext cx="259754" cy="259754"/>
          </a:xfrm>
          <a:prstGeom prst="rect">
            <a:avLst/>
          </a:prstGeom>
        </p:spPr>
      </p:pic>
      <p:pic>
        <p:nvPicPr>
          <p:cNvPr id="161" name="Picture 4" descr="https://voxia.files.wordpress.com/2010/08/carmignac3.jpg"/>
          <p:cNvPicPr>
            <a:picLocks noChangeAspect="1" noChangeArrowheads="1"/>
          </p:cNvPicPr>
          <p:nvPr/>
        </p:nvPicPr>
        <p:blipFill>
          <a:blip r:embed="rId137" cstate="print">
            <a:extLst>
              <a:ext uri="{28A0092B-C50C-407E-A947-70E740481C1C}">
                <a14:useLocalDpi xmlns:a14="http://schemas.microsoft.com/office/drawing/2010/main" val="0"/>
              </a:ext>
            </a:extLst>
          </a:blip>
          <a:srcRect/>
          <a:stretch>
            <a:fillRect/>
          </a:stretch>
        </p:blipFill>
        <p:spPr bwMode="auto">
          <a:xfrm>
            <a:off x="1494752" y="4914783"/>
            <a:ext cx="457859" cy="11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1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8c7a7ab-d88b-4236-8e57-157f7bc806e1">
      <UserInfo>
        <DisplayName>Michael Hufton</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178078E0F01549834592CF0AE32273" ma:contentTypeVersion="2" ma:contentTypeDescription="Create a new document." ma:contentTypeScope="" ma:versionID="24b0abf617a3d22a7addde63597b27ad">
  <xsd:schema xmlns:xsd="http://www.w3.org/2001/XMLSchema" xmlns:xs="http://www.w3.org/2001/XMLSchema" xmlns:p="http://schemas.microsoft.com/office/2006/metadata/properties" xmlns:ns2="98c7a7ab-d88b-4236-8e57-157f7bc806e1" targetNamespace="http://schemas.microsoft.com/office/2006/metadata/properties" ma:root="true" ma:fieldsID="77a0d1b6b7609de821ba3a1929f70712" ns2:_="">
    <xsd:import namespace="98c7a7ab-d88b-4236-8e57-157f7bc806e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7a7ab-d88b-4236-8e57-157f7bc806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221929-8386-404D-946C-CDFF39012E4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98c7a7ab-d88b-4236-8e57-157f7bc806e1"/>
    <ds:schemaRef ds:uri="http://www.w3.org/XML/1998/namespace"/>
  </ds:schemaRefs>
</ds:datastoreItem>
</file>

<file path=customXml/itemProps2.xml><?xml version="1.0" encoding="utf-8"?>
<ds:datastoreItem xmlns:ds="http://schemas.openxmlformats.org/officeDocument/2006/customXml" ds:itemID="{E4650EBF-0A92-45FC-BD96-A6556FA873B3}">
  <ds:schemaRefs>
    <ds:schemaRef ds:uri="http://schemas.microsoft.com/sharepoint/v3/contenttype/forms"/>
  </ds:schemaRefs>
</ds:datastoreItem>
</file>

<file path=customXml/itemProps3.xml><?xml version="1.0" encoding="utf-8"?>
<ds:datastoreItem xmlns:ds="http://schemas.openxmlformats.org/officeDocument/2006/customXml" ds:itemID="{7C865233-6E09-4BF0-B27C-D0CD94E94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7a7ab-d88b-4236-8e57-157f7bc80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38104</TotalTime>
  <Words>881</Words>
  <Application>Microsoft Office PowerPoint</Application>
  <PresentationFormat>On-screen Show (4:3)</PresentationFormat>
  <Paragraphs>155</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ITC New Baskerville Std</vt:lpstr>
      <vt:lpstr>Segoe UI</vt:lpstr>
      <vt:lpstr>Segoe UI Light</vt:lpstr>
      <vt:lpstr>Wingdings</vt:lpstr>
      <vt:lpstr>Office Theme</vt:lpstr>
      <vt:lpstr>PowerPoint Presentation</vt:lpstr>
      <vt:lpstr>A private marketplace to connect corporates and institutions </vt:lpstr>
      <vt:lpstr>Experienced team from across the industry</vt:lpstr>
      <vt:lpstr>Regulation an important catalyst for change MiFID II the most significant reform since Big Bang</vt:lpstr>
      <vt:lpstr>A huge opportunity for asset managers.  The problem isn’t with  management fees, it’s the pass-through of transaction costs</vt:lpstr>
      <vt:lpstr>Corporate &amp; institutional Investor Feedback</vt:lpstr>
      <vt:lpstr>Thought leadership to develop brand recognition &amp; adoption</vt:lpstr>
      <vt:lpstr>Corporates we’ve arranged meetings with for our institutional clients</vt:lpstr>
      <vt:lpstr>Institutions we’ve arranged meetings with for our corporate clients</vt:lpstr>
      <vt:lpstr>What our corporate clients say about us</vt:lpstr>
      <vt:lpstr>What our institutional clients say about us</vt:lpstr>
      <vt:lpstr>Retained clients We act for some of the world’s most influential corporates and investors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ingage marketing presentation</dc:title>
  <dc:creator>Michael Hufton</dc:creator>
  <cp:lastModifiedBy>Roel Jacobs</cp:lastModifiedBy>
  <cp:revision>942</cp:revision>
  <cp:lastPrinted>2015-08-21T19:04:44Z</cp:lastPrinted>
  <dcterms:created xsi:type="dcterms:W3CDTF">2013-05-13T10:34:09Z</dcterms:created>
  <dcterms:modified xsi:type="dcterms:W3CDTF">2017-05-02T13:58:11Z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0x01010094178078E0F01549834592CF0AE32273</vt:lpwstr>
  </property>
</Properties>
</file>